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73" r:id="rId4"/>
    <p:sldId id="270" r:id="rId5"/>
    <p:sldId id="259" r:id="rId6"/>
    <p:sldId id="271" r:id="rId7"/>
    <p:sldId id="272" r:id="rId8"/>
    <p:sldId id="261" r:id="rId9"/>
    <p:sldId id="274" r:id="rId10"/>
    <p:sldId id="275" r:id="rId11"/>
    <p:sldId id="276" r:id="rId12"/>
    <p:sldId id="278" r:id="rId13"/>
    <p:sldId id="277" r:id="rId14"/>
    <p:sldId id="279" r:id="rId15"/>
    <p:sldId id="28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6"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42DA6AE-FC03-4F1D-8A4A-FF373BFCA049}" type="datetimeFigureOut">
              <a:rPr lang="en-GB" smtClean="0"/>
              <a:t>27/11/2023</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F79293-A7F1-4A98-9811-EC2AB87EF8F4}" type="slidenum">
              <a:rPr lang="en-GB" smtClean="0"/>
              <a:t>‹#›</a:t>
            </a:fld>
            <a:endParaRPr lang="en-GB" dirty="0"/>
          </a:p>
        </p:txBody>
      </p:sp>
    </p:spTree>
    <p:extLst>
      <p:ext uri="{BB962C8B-B14F-4D97-AF65-F5344CB8AC3E}">
        <p14:creationId xmlns:p14="http://schemas.microsoft.com/office/powerpoint/2010/main" val="231579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5DB0-A1A9-C2A9-B026-2AB1B45DC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6E7959-B465-C921-1934-8F53D5FB9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5DE69-55EE-7CCA-595E-B657975CB2F2}"/>
              </a:ext>
            </a:extLst>
          </p:cNvPr>
          <p:cNvSpPr>
            <a:spLocks noGrp="1"/>
          </p:cNvSpPr>
          <p:nvPr>
            <p:ph type="dt" sz="half" idx="10"/>
          </p:nvPr>
        </p:nvSpPr>
        <p:spPr/>
        <p:txBody>
          <a:bodyPr/>
          <a:lstStyle/>
          <a:p>
            <a:fld id="{7C67E026-574B-4810-8952-5AF4E0C318CF}" type="datetime1">
              <a:rPr lang="en-US" smtClean="0"/>
              <a:t>11/27/2023</a:t>
            </a:fld>
            <a:endParaRPr lang="en-US" dirty="0"/>
          </a:p>
        </p:txBody>
      </p:sp>
      <p:sp>
        <p:nvSpPr>
          <p:cNvPr id="5" name="Footer Placeholder 4">
            <a:extLst>
              <a:ext uri="{FF2B5EF4-FFF2-40B4-BE49-F238E27FC236}">
                <a16:creationId xmlns:a16="http://schemas.microsoft.com/office/drawing/2014/main" id="{3470A3A6-ADE8-548E-1965-27A430908F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AB4580-EE11-D8D2-3C51-E942B7B7AF28}"/>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252282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793C-59AE-2AC9-C8CE-32DF9D0EC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7B91D-7C61-C89F-6638-9C8ED0C245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51E64-47E2-3E16-DC31-0385EA0D2B9C}"/>
              </a:ext>
            </a:extLst>
          </p:cNvPr>
          <p:cNvSpPr>
            <a:spLocks noGrp="1"/>
          </p:cNvSpPr>
          <p:nvPr>
            <p:ph type="dt" sz="half" idx="10"/>
          </p:nvPr>
        </p:nvSpPr>
        <p:spPr/>
        <p:txBody>
          <a:bodyPr/>
          <a:lstStyle/>
          <a:p>
            <a:fld id="{C4A85256-C5EA-42ED-9DE3-4255BAD470E6}" type="datetime1">
              <a:rPr lang="en-US" smtClean="0"/>
              <a:t>11/27/2023</a:t>
            </a:fld>
            <a:endParaRPr lang="en-US" dirty="0"/>
          </a:p>
        </p:txBody>
      </p:sp>
      <p:sp>
        <p:nvSpPr>
          <p:cNvPr id="5" name="Footer Placeholder 4">
            <a:extLst>
              <a:ext uri="{FF2B5EF4-FFF2-40B4-BE49-F238E27FC236}">
                <a16:creationId xmlns:a16="http://schemas.microsoft.com/office/drawing/2014/main" id="{C6CE1048-C045-861A-BF21-BF2486065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5EC79B-7B97-421A-D642-80CE0DAA044B}"/>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122090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B4F3A-62D2-4B00-1CB2-3C779E2266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5841D-81CD-311E-B4CB-F0B2C3A55F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30727-187F-6D0F-671C-476CCB3AD741}"/>
              </a:ext>
            </a:extLst>
          </p:cNvPr>
          <p:cNvSpPr>
            <a:spLocks noGrp="1"/>
          </p:cNvSpPr>
          <p:nvPr>
            <p:ph type="dt" sz="half" idx="10"/>
          </p:nvPr>
        </p:nvSpPr>
        <p:spPr/>
        <p:txBody>
          <a:bodyPr/>
          <a:lstStyle/>
          <a:p>
            <a:fld id="{302624FB-F3C1-47AB-BA16-C4E5061A8651}" type="datetime1">
              <a:rPr lang="en-US" smtClean="0"/>
              <a:t>11/27/2023</a:t>
            </a:fld>
            <a:endParaRPr lang="en-US" dirty="0"/>
          </a:p>
        </p:txBody>
      </p:sp>
      <p:sp>
        <p:nvSpPr>
          <p:cNvPr id="5" name="Footer Placeholder 4">
            <a:extLst>
              <a:ext uri="{FF2B5EF4-FFF2-40B4-BE49-F238E27FC236}">
                <a16:creationId xmlns:a16="http://schemas.microsoft.com/office/drawing/2014/main" id="{AD0D046A-73BF-1D93-0448-F98EDB3879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DEFA8D-B699-804A-0775-D6AF22D69385}"/>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210836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E209-A837-D2F3-2BDF-3096D05ED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D86B3-DC4C-4700-7416-86B852C44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FC641-6682-2844-90AA-C1DBE32361FC}"/>
              </a:ext>
            </a:extLst>
          </p:cNvPr>
          <p:cNvSpPr>
            <a:spLocks noGrp="1"/>
          </p:cNvSpPr>
          <p:nvPr>
            <p:ph type="dt" sz="half" idx="10"/>
          </p:nvPr>
        </p:nvSpPr>
        <p:spPr/>
        <p:txBody>
          <a:bodyPr/>
          <a:lstStyle/>
          <a:p>
            <a:fld id="{43D10B59-1215-467F-85A4-C5D11160A7BF}" type="datetime1">
              <a:rPr lang="en-US" smtClean="0"/>
              <a:t>11/27/2023</a:t>
            </a:fld>
            <a:endParaRPr lang="en-US" dirty="0"/>
          </a:p>
        </p:txBody>
      </p:sp>
      <p:sp>
        <p:nvSpPr>
          <p:cNvPr id="5" name="Footer Placeholder 4">
            <a:extLst>
              <a:ext uri="{FF2B5EF4-FFF2-40B4-BE49-F238E27FC236}">
                <a16:creationId xmlns:a16="http://schemas.microsoft.com/office/drawing/2014/main" id="{B0E30631-DE1F-6B18-3216-46D5952BF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E3D389-38C4-8FAA-534E-C1E586556045}"/>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19158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FC1F-1515-6CE3-CB4F-5970A86AC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F72FA-BB63-1A5C-58DA-7D39D0C8C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F9C9F-AB0A-E884-202B-767E341C3EBF}"/>
              </a:ext>
            </a:extLst>
          </p:cNvPr>
          <p:cNvSpPr>
            <a:spLocks noGrp="1"/>
          </p:cNvSpPr>
          <p:nvPr>
            <p:ph type="dt" sz="half" idx="10"/>
          </p:nvPr>
        </p:nvSpPr>
        <p:spPr/>
        <p:txBody>
          <a:bodyPr/>
          <a:lstStyle/>
          <a:p>
            <a:fld id="{18054D90-B2B5-4439-BE4B-F54EE5B1BD9E}" type="datetime1">
              <a:rPr lang="en-US" smtClean="0"/>
              <a:t>11/27/2023</a:t>
            </a:fld>
            <a:endParaRPr lang="en-US" dirty="0"/>
          </a:p>
        </p:txBody>
      </p:sp>
      <p:sp>
        <p:nvSpPr>
          <p:cNvPr id="5" name="Footer Placeholder 4">
            <a:extLst>
              <a:ext uri="{FF2B5EF4-FFF2-40B4-BE49-F238E27FC236}">
                <a16:creationId xmlns:a16="http://schemas.microsoft.com/office/drawing/2014/main" id="{FBD31F6D-53D5-11F6-51BE-B0E87A0B4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95CB9-F130-1F7F-E442-D652566030F7}"/>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158294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37B8-8ED1-29FD-658C-63D2741A4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2ABF5-2A41-C7CF-1695-AE7A03C0A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3FE69-AC59-1287-4246-E40CC3CBE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69182-334B-BDF2-2220-BDA8B176CE03}"/>
              </a:ext>
            </a:extLst>
          </p:cNvPr>
          <p:cNvSpPr>
            <a:spLocks noGrp="1"/>
          </p:cNvSpPr>
          <p:nvPr>
            <p:ph type="dt" sz="half" idx="10"/>
          </p:nvPr>
        </p:nvSpPr>
        <p:spPr/>
        <p:txBody>
          <a:bodyPr/>
          <a:lstStyle/>
          <a:p>
            <a:fld id="{490C5E2F-70B6-4B73-9FFA-19A9771B44A2}" type="datetime1">
              <a:rPr lang="en-US" smtClean="0"/>
              <a:t>11/27/2023</a:t>
            </a:fld>
            <a:endParaRPr lang="en-US" dirty="0"/>
          </a:p>
        </p:txBody>
      </p:sp>
      <p:sp>
        <p:nvSpPr>
          <p:cNvPr id="6" name="Footer Placeholder 5">
            <a:extLst>
              <a:ext uri="{FF2B5EF4-FFF2-40B4-BE49-F238E27FC236}">
                <a16:creationId xmlns:a16="http://schemas.microsoft.com/office/drawing/2014/main" id="{EFE5C474-7ED6-E9F0-BDD4-196515879B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324CE2-8814-F462-B63B-44EA7F30B62A}"/>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345342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E1C1-FA13-BA93-F1A6-1E7616109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4C469-7304-F696-F60F-FE47D7C4A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352D6-4894-CD9A-3BCF-00F88CC655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C071E6-D11F-C139-12E8-7D7331A4E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93928-102E-77FC-6091-1D8321DE5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BB403-DF3F-7D63-97D5-3B94A2CC8E8E}"/>
              </a:ext>
            </a:extLst>
          </p:cNvPr>
          <p:cNvSpPr>
            <a:spLocks noGrp="1"/>
          </p:cNvSpPr>
          <p:nvPr>
            <p:ph type="dt" sz="half" idx="10"/>
          </p:nvPr>
        </p:nvSpPr>
        <p:spPr/>
        <p:txBody>
          <a:bodyPr/>
          <a:lstStyle/>
          <a:p>
            <a:fld id="{109C5B3A-737D-4F08-B2E0-21E1C7635346}" type="datetime1">
              <a:rPr lang="en-US" smtClean="0"/>
              <a:t>11/27/2023</a:t>
            </a:fld>
            <a:endParaRPr lang="en-US" dirty="0"/>
          </a:p>
        </p:txBody>
      </p:sp>
      <p:sp>
        <p:nvSpPr>
          <p:cNvPr id="8" name="Footer Placeholder 7">
            <a:extLst>
              <a:ext uri="{FF2B5EF4-FFF2-40B4-BE49-F238E27FC236}">
                <a16:creationId xmlns:a16="http://schemas.microsoft.com/office/drawing/2014/main" id="{82BD4E89-2DA3-8EEA-D79E-813AEBDD98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FA4813-2A0F-6FD1-3E68-DB279FF0813D}"/>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31307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0390-E285-347E-5C9B-D0D038E603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94307-1926-6935-56D5-2A02E0988BDD}"/>
              </a:ext>
            </a:extLst>
          </p:cNvPr>
          <p:cNvSpPr>
            <a:spLocks noGrp="1"/>
          </p:cNvSpPr>
          <p:nvPr>
            <p:ph type="dt" sz="half" idx="10"/>
          </p:nvPr>
        </p:nvSpPr>
        <p:spPr/>
        <p:txBody>
          <a:bodyPr/>
          <a:lstStyle/>
          <a:p>
            <a:fld id="{99DCC43D-05F0-4C31-97D0-3086CEF93BD5}" type="datetime1">
              <a:rPr lang="en-US" smtClean="0"/>
              <a:t>11/27/2023</a:t>
            </a:fld>
            <a:endParaRPr lang="en-US" dirty="0"/>
          </a:p>
        </p:txBody>
      </p:sp>
      <p:sp>
        <p:nvSpPr>
          <p:cNvPr id="4" name="Footer Placeholder 3">
            <a:extLst>
              <a:ext uri="{FF2B5EF4-FFF2-40B4-BE49-F238E27FC236}">
                <a16:creationId xmlns:a16="http://schemas.microsoft.com/office/drawing/2014/main" id="{29968963-2B55-0ABD-76C5-97DA8767F0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1A697A-B4B9-CD69-D342-47CF9C5D9BBD}"/>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80004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0E572-EDB2-42E1-F4D8-F0515576492D}"/>
              </a:ext>
            </a:extLst>
          </p:cNvPr>
          <p:cNvSpPr>
            <a:spLocks noGrp="1"/>
          </p:cNvSpPr>
          <p:nvPr>
            <p:ph type="dt" sz="half" idx="10"/>
          </p:nvPr>
        </p:nvSpPr>
        <p:spPr/>
        <p:txBody>
          <a:bodyPr/>
          <a:lstStyle/>
          <a:p>
            <a:fld id="{BD3F6FA6-45C5-4454-944C-6878E0D9E672}" type="datetime1">
              <a:rPr lang="en-US" smtClean="0"/>
              <a:t>11/27/2023</a:t>
            </a:fld>
            <a:endParaRPr lang="en-US" dirty="0"/>
          </a:p>
        </p:txBody>
      </p:sp>
      <p:sp>
        <p:nvSpPr>
          <p:cNvPr id="3" name="Footer Placeholder 2">
            <a:extLst>
              <a:ext uri="{FF2B5EF4-FFF2-40B4-BE49-F238E27FC236}">
                <a16:creationId xmlns:a16="http://schemas.microsoft.com/office/drawing/2014/main" id="{6F372BF8-C5CE-549F-93EA-CDCFD9FF1B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389523-B1AD-4B97-6566-371B33AE1468}"/>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41336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378-E7F9-A077-0570-80E77E39E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CCFEB-657D-0CDB-C87D-3ED49CC6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12D06-123D-161E-A869-30EB0CED1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23F91-3EBF-9E53-710A-CE3FFAF60121}"/>
              </a:ext>
            </a:extLst>
          </p:cNvPr>
          <p:cNvSpPr>
            <a:spLocks noGrp="1"/>
          </p:cNvSpPr>
          <p:nvPr>
            <p:ph type="dt" sz="half" idx="10"/>
          </p:nvPr>
        </p:nvSpPr>
        <p:spPr/>
        <p:txBody>
          <a:bodyPr/>
          <a:lstStyle/>
          <a:p>
            <a:fld id="{3B41DF9C-44C5-44C1-A164-034D9508BAED}" type="datetime1">
              <a:rPr lang="en-US" smtClean="0"/>
              <a:t>11/27/2023</a:t>
            </a:fld>
            <a:endParaRPr lang="en-US" dirty="0"/>
          </a:p>
        </p:txBody>
      </p:sp>
      <p:sp>
        <p:nvSpPr>
          <p:cNvPr id="6" name="Footer Placeholder 5">
            <a:extLst>
              <a:ext uri="{FF2B5EF4-FFF2-40B4-BE49-F238E27FC236}">
                <a16:creationId xmlns:a16="http://schemas.microsoft.com/office/drawing/2014/main" id="{813759E8-5A39-F5DA-4256-4ACEFEF0A4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466031-BE60-47BA-F543-92A13159E986}"/>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131399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6F3C-03CE-4104-D354-8416B9082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4EDADF-31E7-85A1-B4E5-70B74BEAA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E97576-1483-D1FF-2B2B-75EFA9DC5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A005F-E864-2503-9175-18DB226E08F9}"/>
              </a:ext>
            </a:extLst>
          </p:cNvPr>
          <p:cNvSpPr>
            <a:spLocks noGrp="1"/>
          </p:cNvSpPr>
          <p:nvPr>
            <p:ph type="dt" sz="half" idx="10"/>
          </p:nvPr>
        </p:nvSpPr>
        <p:spPr/>
        <p:txBody>
          <a:bodyPr/>
          <a:lstStyle/>
          <a:p>
            <a:fld id="{6BB048A3-F170-4537-9EA1-59DDE6CACA02}" type="datetime1">
              <a:rPr lang="en-US" smtClean="0"/>
              <a:t>11/27/2023</a:t>
            </a:fld>
            <a:endParaRPr lang="en-US" dirty="0"/>
          </a:p>
        </p:txBody>
      </p:sp>
      <p:sp>
        <p:nvSpPr>
          <p:cNvPr id="6" name="Footer Placeholder 5">
            <a:extLst>
              <a:ext uri="{FF2B5EF4-FFF2-40B4-BE49-F238E27FC236}">
                <a16:creationId xmlns:a16="http://schemas.microsoft.com/office/drawing/2014/main" id="{77ED9A53-F033-BA06-AD09-5F45F6C972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461C2-D11D-F1CB-BCA2-6470E0A8EBC3}"/>
              </a:ext>
            </a:extLst>
          </p:cNvPr>
          <p:cNvSpPr>
            <a:spLocks noGrp="1"/>
          </p:cNvSpPr>
          <p:nvPr>
            <p:ph type="sldNum" sz="quarter" idx="12"/>
          </p:nvPr>
        </p:nvSpPr>
        <p:spPr/>
        <p:txBody>
          <a:bodyPr/>
          <a:lstStyle/>
          <a:p>
            <a:fld id="{710F9CF0-D3D6-468B-9DAB-8828F52B4B9C}" type="slidenum">
              <a:rPr lang="en-US" smtClean="0"/>
              <a:t>‹#›</a:t>
            </a:fld>
            <a:endParaRPr lang="en-US" dirty="0"/>
          </a:p>
        </p:txBody>
      </p:sp>
    </p:spTree>
    <p:extLst>
      <p:ext uri="{BB962C8B-B14F-4D97-AF65-F5344CB8AC3E}">
        <p14:creationId xmlns:p14="http://schemas.microsoft.com/office/powerpoint/2010/main" val="299233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0AB7B-D89E-6B21-3BE3-2FD146DA1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37559E-4A65-0BEB-65C0-0334B7FFC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274FC-C625-0425-5F90-955BF58A8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8CB92-247D-492B-8C11-A296F0D13769}" type="datetime1">
              <a:rPr lang="en-US" smtClean="0"/>
              <a:t>11/27/2023</a:t>
            </a:fld>
            <a:endParaRPr lang="en-US" dirty="0"/>
          </a:p>
        </p:txBody>
      </p:sp>
      <p:sp>
        <p:nvSpPr>
          <p:cNvPr id="5" name="Footer Placeholder 4">
            <a:extLst>
              <a:ext uri="{FF2B5EF4-FFF2-40B4-BE49-F238E27FC236}">
                <a16:creationId xmlns:a16="http://schemas.microsoft.com/office/drawing/2014/main" id="{C78D6E06-D9B9-B654-0D90-443EC1CDD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52C4C3-00C3-C6A5-0ECA-C9E623C6A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F9CF0-D3D6-468B-9DAB-8828F52B4B9C}" type="slidenum">
              <a:rPr lang="en-US" smtClean="0"/>
              <a:t>‹#›</a:t>
            </a:fld>
            <a:endParaRPr lang="en-US" dirty="0"/>
          </a:p>
        </p:txBody>
      </p:sp>
    </p:spTree>
    <p:extLst>
      <p:ext uri="{BB962C8B-B14F-4D97-AF65-F5344CB8AC3E}">
        <p14:creationId xmlns:p14="http://schemas.microsoft.com/office/powerpoint/2010/main" val="313590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2523281"/>
            <a:ext cx="12192000" cy="4334719"/>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9968494" y="187715"/>
            <a:ext cx="2230988" cy="2335566"/>
          </a:xfrm>
          <a:prstGeom prst="rect">
            <a:avLst/>
          </a:prstGeom>
        </p:spPr>
      </p:pic>
      <p:sp>
        <p:nvSpPr>
          <p:cNvPr id="6" name="TextBox 5">
            <a:extLst>
              <a:ext uri="{FF2B5EF4-FFF2-40B4-BE49-F238E27FC236}">
                <a16:creationId xmlns:a16="http://schemas.microsoft.com/office/drawing/2014/main" id="{E0FBB057-5521-665E-9F79-F6C59846352F}"/>
              </a:ext>
            </a:extLst>
          </p:cNvPr>
          <p:cNvSpPr txBox="1"/>
          <p:nvPr/>
        </p:nvSpPr>
        <p:spPr>
          <a:xfrm>
            <a:off x="693093" y="3086099"/>
            <a:ext cx="11157527" cy="1077218"/>
          </a:xfrm>
          <a:prstGeom prst="rect">
            <a:avLst/>
          </a:prstGeom>
          <a:noFill/>
        </p:spPr>
        <p:txBody>
          <a:bodyPr wrap="square" rtlCol="0">
            <a:spAutoFit/>
          </a:bodyPr>
          <a:lstStyle/>
          <a:p>
            <a:pPr algn="ctr"/>
            <a:r>
              <a:rPr lang="en-US" sz="4000" b="1" dirty="0">
                <a:solidFill>
                  <a:schemeClr val="bg1"/>
                </a:solidFill>
              </a:rPr>
              <a:t>STRENGHTENING OUR HOUSING INSTITUTIONS</a:t>
            </a:r>
          </a:p>
          <a:p>
            <a:pPr algn="ctr"/>
            <a:r>
              <a:rPr lang="en-US" sz="2400" spc="600" dirty="0">
                <a:solidFill>
                  <a:schemeClr val="bg1"/>
                </a:solidFill>
              </a:rPr>
              <a:t>BUILDING THE FOUNDATION FOR SUSTAINABLE GROWTH</a:t>
            </a:r>
          </a:p>
        </p:txBody>
      </p:sp>
      <p:cxnSp>
        <p:nvCxnSpPr>
          <p:cNvPr id="3" name="Straight Connector 2">
            <a:extLst>
              <a:ext uri="{FF2B5EF4-FFF2-40B4-BE49-F238E27FC236}">
                <a16:creationId xmlns:a16="http://schemas.microsoft.com/office/drawing/2014/main" id="{6A7777E3-64A2-0E35-F0B1-CB58FDEF10C8}"/>
              </a:ext>
            </a:extLst>
          </p:cNvPr>
          <p:cNvCxnSpPr>
            <a:cxnSpLocks/>
          </p:cNvCxnSpPr>
          <p:nvPr/>
        </p:nvCxnSpPr>
        <p:spPr>
          <a:xfrm flipV="1">
            <a:off x="923923" y="4356988"/>
            <a:ext cx="10695865" cy="7566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C0A855-3BF6-76ED-4F93-0ABDB2AD6E84}"/>
              </a:ext>
            </a:extLst>
          </p:cNvPr>
          <p:cNvSpPr txBox="1"/>
          <p:nvPr/>
        </p:nvSpPr>
        <p:spPr>
          <a:xfrm>
            <a:off x="5126181" y="4604387"/>
            <a:ext cx="5634182" cy="369332"/>
          </a:xfrm>
          <a:prstGeom prst="rect">
            <a:avLst/>
          </a:prstGeom>
          <a:noFill/>
        </p:spPr>
        <p:txBody>
          <a:bodyPr wrap="square" rtlCol="0">
            <a:spAutoFit/>
          </a:bodyPr>
          <a:lstStyle/>
          <a:p>
            <a:r>
              <a:rPr lang="en-US" dirty="0">
                <a:solidFill>
                  <a:schemeClr val="bg1"/>
                </a:solidFill>
              </a:rPr>
              <a:t>FEMI ADEWOLE, UEI, 2023</a:t>
            </a:r>
          </a:p>
        </p:txBody>
      </p:sp>
      <p:sp>
        <p:nvSpPr>
          <p:cNvPr id="2" name="Slide Number Placeholder 1">
            <a:extLst>
              <a:ext uri="{FF2B5EF4-FFF2-40B4-BE49-F238E27FC236}">
                <a16:creationId xmlns:a16="http://schemas.microsoft.com/office/drawing/2014/main" id="{C47657A0-3E75-9921-6EB4-FE3F8F8DEC95}"/>
              </a:ext>
            </a:extLst>
          </p:cNvPr>
          <p:cNvSpPr>
            <a:spLocks noGrp="1"/>
          </p:cNvSpPr>
          <p:nvPr>
            <p:ph type="sldNum" sz="quarter" idx="12"/>
          </p:nvPr>
        </p:nvSpPr>
        <p:spPr/>
        <p:txBody>
          <a:bodyPr/>
          <a:lstStyle/>
          <a:p>
            <a:fld id="{710F9CF0-D3D6-468B-9DAB-8828F52B4B9C}" type="slidenum">
              <a:rPr lang="en-US" smtClean="0"/>
              <a:t>1</a:t>
            </a:fld>
            <a:endParaRPr lang="en-US" dirty="0"/>
          </a:p>
        </p:txBody>
      </p:sp>
    </p:spTree>
    <p:extLst>
      <p:ext uri="{BB962C8B-B14F-4D97-AF65-F5344CB8AC3E}">
        <p14:creationId xmlns:p14="http://schemas.microsoft.com/office/powerpoint/2010/main" val="161784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647316"/>
            <a:ext cx="12192000" cy="5210684"/>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26070" y="69272"/>
            <a:ext cx="1516527" cy="1587615"/>
          </a:xfrm>
          <a:prstGeom prst="rect">
            <a:avLst/>
          </a:prstGeom>
        </p:spPr>
      </p:pic>
      <p:sp>
        <p:nvSpPr>
          <p:cNvPr id="2" name="TextBox 1">
            <a:extLst>
              <a:ext uri="{FF2B5EF4-FFF2-40B4-BE49-F238E27FC236}">
                <a16:creationId xmlns:a16="http://schemas.microsoft.com/office/drawing/2014/main" id="{1F0D0919-5368-E436-4329-8AAD631952C6}"/>
              </a:ext>
            </a:extLst>
          </p:cNvPr>
          <p:cNvSpPr txBox="1"/>
          <p:nvPr/>
        </p:nvSpPr>
        <p:spPr>
          <a:xfrm>
            <a:off x="457598" y="939430"/>
            <a:ext cx="8976476" cy="707886"/>
          </a:xfrm>
          <a:prstGeom prst="rect">
            <a:avLst/>
          </a:prstGeom>
          <a:noFill/>
        </p:spPr>
        <p:txBody>
          <a:bodyPr wrap="square" rtlCol="0">
            <a:spAutoFit/>
          </a:bodyPr>
          <a:lstStyle/>
          <a:p>
            <a:r>
              <a:rPr lang="en-US" sz="4000" b="1" dirty="0">
                <a:solidFill>
                  <a:schemeClr val="accent2">
                    <a:lumMod val="75000"/>
                  </a:schemeClr>
                </a:solidFill>
              </a:rPr>
              <a:t>Corporate Governance </a:t>
            </a:r>
            <a:endParaRPr lang="en-GB" sz="4000" b="1" dirty="0">
              <a:solidFill>
                <a:schemeClr val="accent2">
                  <a:lumMod val="75000"/>
                </a:schemeClr>
              </a:solidFill>
            </a:endParaRPr>
          </a:p>
        </p:txBody>
      </p:sp>
      <p:pic>
        <p:nvPicPr>
          <p:cNvPr id="4" name="Picture 3">
            <a:extLst>
              <a:ext uri="{FF2B5EF4-FFF2-40B4-BE49-F238E27FC236}">
                <a16:creationId xmlns:a16="http://schemas.microsoft.com/office/drawing/2014/main" id="{B6C5E81F-061E-3D38-67B2-F810C75E8FE9}"/>
              </a:ext>
            </a:extLst>
          </p:cNvPr>
          <p:cNvPicPr>
            <a:picLocks noChangeAspect="1"/>
          </p:cNvPicPr>
          <p:nvPr/>
        </p:nvPicPr>
        <p:blipFill>
          <a:blip r:embed="rId3"/>
          <a:stretch>
            <a:fillRect/>
          </a:stretch>
        </p:blipFill>
        <p:spPr>
          <a:xfrm>
            <a:off x="406370" y="3010081"/>
            <a:ext cx="5227226" cy="2400418"/>
          </a:xfrm>
          <a:prstGeom prst="rect">
            <a:avLst/>
          </a:prstGeom>
        </p:spPr>
      </p:pic>
      <p:sp>
        <p:nvSpPr>
          <p:cNvPr id="6" name="TextBox 5">
            <a:extLst>
              <a:ext uri="{FF2B5EF4-FFF2-40B4-BE49-F238E27FC236}">
                <a16:creationId xmlns:a16="http://schemas.microsoft.com/office/drawing/2014/main" id="{E3CCAEB5-9DCC-F981-78AA-CC433908C7FE}"/>
              </a:ext>
            </a:extLst>
          </p:cNvPr>
          <p:cNvSpPr txBox="1"/>
          <p:nvPr/>
        </p:nvSpPr>
        <p:spPr>
          <a:xfrm>
            <a:off x="5783484" y="3010081"/>
            <a:ext cx="5227226" cy="2908489"/>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Need to enhance Corporate Governance – Independence, Skills and accountability. </a:t>
            </a:r>
          </a:p>
          <a:p>
            <a:pPr marL="342900" indent="-342900">
              <a:buFont typeface="Wingdings" panose="05000000000000000000" pitchFamily="2" charset="2"/>
              <a:buChar char="§"/>
            </a:pPr>
            <a:endParaRPr lang="en-US" sz="900" b="1" dirty="0">
              <a:solidFill>
                <a:schemeClr val="bg1"/>
              </a:solidFill>
            </a:endParaRPr>
          </a:p>
          <a:p>
            <a:pPr marL="342900" indent="-342900">
              <a:buFont typeface="Wingdings" panose="05000000000000000000" pitchFamily="2" charset="2"/>
              <a:buChar char="§"/>
            </a:pPr>
            <a:r>
              <a:rPr lang="en-US" sz="2000" b="1" dirty="0">
                <a:solidFill>
                  <a:schemeClr val="bg1"/>
                </a:solidFill>
              </a:rPr>
              <a:t>Leadership </a:t>
            </a:r>
          </a:p>
          <a:p>
            <a:pPr marL="342900" indent="-342900">
              <a:buFont typeface="Wingdings" panose="05000000000000000000" pitchFamily="2" charset="2"/>
              <a:buChar char="§"/>
            </a:pPr>
            <a:endParaRPr lang="en-US" sz="900" b="1" dirty="0">
              <a:solidFill>
                <a:schemeClr val="bg1"/>
              </a:solidFill>
            </a:endParaRPr>
          </a:p>
          <a:p>
            <a:pPr marL="342900" indent="-342900">
              <a:buFont typeface="Wingdings" panose="05000000000000000000" pitchFamily="2" charset="2"/>
              <a:buChar char="§"/>
            </a:pPr>
            <a:r>
              <a:rPr lang="en-US" sz="2000" b="1" dirty="0">
                <a:solidFill>
                  <a:schemeClr val="bg1"/>
                </a:solidFill>
              </a:rPr>
              <a:t>Ensure that clear frameworks for identifying and managing risk exists</a:t>
            </a:r>
          </a:p>
          <a:p>
            <a:pPr marL="342900" indent="-342900">
              <a:buFont typeface="Wingdings" panose="05000000000000000000" pitchFamily="2" charset="2"/>
              <a:buChar char="§"/>
            </a:pPr>
            <a:endParaRPr lang="en-US" sz="900" b="1" dirty="0">
              <a:solidFill>
                <a:schemeClr val="bg1"/>
              </a:solidFill>
            </a:endParaRPr>
          </a:p>
          <a:p>
            <a:pPr marL="342900" indent="-342900">
              <a:buFont typeface="Wingdings" panose="05000000000000000000" pitchFamily="2" charset="2"/>
              <a:buChar char="§"/>
            </a:pPr>
            <a:r>
              <a:rPr lang="en-US" sz="2000" b="1" dirty="0">
                <a:solidFill>
                  <a:schemeClr val="bg1"/>
                </a:solidFill>
              </a:rPr>
              <a:t>Transparency.</a:t>
            </a:r>
          </a:p>
          <a:p>
            <a:endParaRPr lang="en-US" dirty="0"/>
          </a:p>
          <a:p>
            <a:endParaRPr lang="en-GB" dirty="0"/>
          </a:p>
        </p:txBody>
      </p:sp>
      <p:sp>
        <p:nvSpPr>
          <p:cNvPr id="8" name="Slide Number Placeholder 7">
            <a:extLst>
              <a:ext uri="{FF2B5EF4-FFF2-40B4-BE49-F238E27FC236}">
                <a16:creationId xmlns:a16="http://schemas.microsoft.com/office/drawing/2014/main" id="{06F63587-55B0-1534-1A74-9069F525EAC8}"/>
              </a:ext>
            </a:extLst>
          </p:cNvPr>
          <p:cNvSpPr>
            <a:spLocks noGrp="1"/>
          </p:cNvSpPr>
          <p:nvPr>
            <p:ph type="sldNum" sz="quarter" idx="12"/>
          </p:nvPr>
        </p:nvSpPr>
        <p:spPr/>
        <p:txBody>
          <a:bodyPr/>
          <a:lstStyle/>
          <a:p>
            <a:fld id="{710F9CF0-D3D6-468B-9DAB-8828F52B4B9C}" type="slidenum">
              <a:rPr lang="en-US" smtClean="0"/>
              <a:t>10</a:t>
            </a:fld>
            <a:endParaRPr lang="en-US" dirty="0"/>
          </a:p>
        </p:txBody>
      </p:sp>
    </p:spTree>
    <p:extLst>
      <p:ext uri="{BB962C8B-B14F-4D97-AF65-F5344CB8AC3E}">
        <p14:creationId xmlns:p14="http://schemas.microsoft.com/office/powerpoint/2010/main" val="220997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5788" y="1647316"/>
            <a:ext cx="12192000" cy="5210684"/>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81911" y="69273"/>
            <a:ext cx="1460686" cy="1529156"/>
          </a:xfrm>
          <a:prstGeom prst="rect">
            <a:avLst/>
          </a:prstGeom>
        </p:spPr>
      </p:pic>
      <p:sp>
        <p:nvSpPr>
          <p:cNvPr id="2" name="TextBox 1">
            <a:extLst>
              <a:ext uri="{FF2B5EF4-FFF2-40B4-BE49-F238E27FC236}">
                <a16:creationId xmlns:a16="http://schemas.microsoft.com/office/drawing/2014/main" id="{B1384905-2A0F-6E94-45FF-0568128DE5FF}"/>
              </a:ext>
            </a:extLst>
          </p:cNvPr>
          <p:cNvSpPr txBox="1"/>
          <p:nvPr/>
        </p:nvSpPr>
        <p:spPr>
          <a:xfrm>
            <a:off x="537471" y="868751"/>
            <a:ext cx="9458107" cy="707886"/>
          </a:xfrm>
          <a:prstGeom prst="rect">
            <a:avLst/>
          </a:prstGeom>
          <a:noFill/>
        </p:spPr>
        <p:txBody>
          <a:bodyPr wrap="square" rtlCol="0">
            <a:spAutoFit/>
          </a:bodyPr>
          <a:lstStyle/>
          <a:p>
            <a:r>
              <a:rPr lang="en-US" sz="4000" b="1" dirty="0">
                <a:solidFill>
                  <a:schemeClr val="accent2">
                    <a:lumMod val="75000"/>
                  </a:schemeClr>
                </a:solidFill>
              </a:rPr>
              <a:t>Capitalisation </a:t>
            </a:r>
            <a:endParaRPr lang="en-GB" sz="4000" b="1" dirty="0">
              <a:solidFill>
                <a:schemeClr val="accent2">
                  <a:lumMod val="75000"/>
                </a:schemeClr>
              </a:solidFill>
            </a:endParaRPr>
          </a:p>
        </p:txBody>
      </p:sp>
      <p:sp>
        <p:nvSpPr>
          <p:cNvPr id="4" name="TextBox 3">
            <a:extLst>
              <a:ext uri="{FF2B5EF4-FFF2-40B4-BE49-F238E27FC236}">
                <a16:creationId xmlns:a16="http://schemas.microsoft.com/office/drawing/2014/main" id="{77988E88-2503-E3D0-74A0-2E3A2386D322}"/>
              </a:ext>
            </a:extLst>
          </p:cNvPr>
          <p:cNvSpPr txBox="1"/>
          <p:nvPr/>
        </p:nvSpPr>
        <p:spPr>
          <a:xfrm>
            <a:off x="636606" y="2037447"/>
            <a:ext cx="10046825" cy="4370427"/>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Almost all of the key players in the housing value chain are undercapitalized. </a:t>
            </a:r>
          </a:p>
          <a:p>
            <a:pPr marL="342900" indent="-34290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Capital Requirement is N2bn – N5bn(USD2m – USD5m).  This is grossly inadequate to support the scale of mortgage financing required. Most Housing Corporations have negative capital and the vast majority of private sector developers have no meaningful equity to support development at scale. For relativity, HFDC of India has a capitalization of US54bn</a:t>
            </a:r>
          </a:p>
          <a:p>
            <a:pPr marL="342900" indent="-34290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Options for improving capital base include:</a:t>
            </a:r>
          </a:p>
          <a:p>
            <a:pPr marL="800100" lvl="1" indent="-342900">
              <a:buFont typeface="Symbol" panose="05050102010706020507" pitchFamily="18" charset="2"/>
              <a:buChar char=""/>
            </a:pPr>
            <a:r>
              <a:rPr lang="en-US" sz="2000" i="1" dirty="0">
                <a:solidFill>
                  <a:schemeClr val="bg1"/>
                </a:solidFill>
              </a:rPr>
              <a:t>Providing Incentive (e.g. Tax Waivers) on private investments in PMBs, Development Companies</a:t>
            </a:r>
          </a:p>
          <a:p>
            <a:pPr marL="800100" lvl="1" indent="-342900">
              <a:buFont typeface="Symbol" panose="05050102010706020507" pitchFamily="18" charset="2"/>
              <a:buChar char=""/>
            </a:pPr>
            <a:r>
              <a:rPr lang="en-US" sz="2000" i="1" dirty="0">
                <a:solidFill>
                  <a:schemeClr val="bg1"/>
                </a:solidFill>
              </a:rPr>
              <a:t>Additional Public Investment in FMBN/FHA/NMRC</a:t>
            </a:r>
          </a:p>
          <a:p>
            <a:pPr marL="800100" lvl="1" indent="-342900">
              <a:buFont typeface="Symbol" panose="05050102010706020507" pitchFamily="18" charset="2"/>
              <a:buChar char=""/>
            </a:pPr>
            <a:r>
              <a:rPr lang="en-US" sz="2000" i="1" dirty="0">
                <a:solidFill>
                  <a:schemeClr val="bg1"/>
                </a:solidFill>
              </a:rPr>
              <a:t>Partial Guarantees for PF/PE Investments in PMBs</a:t>
            </a:r>
          </a:p>
          <a:p>
            <a:pPr marL="800100" lvl="1" indent="-342900">
              <a:buFont typeface="Symbol" panose="05050102010706020507" pitchFamily="18" charset="2"/>
              <a:buChar char=""/>
            </a:pPr>
            <a:r>
              <a:rPr lang="en-US" sz="2000" i="1" dirty="0">
                <a:solidFill>
                  <a:schemeClr val="bg1"/>
                </a:solidFill>
              </a:rPr>
              <a:t>Consolidation of the PMB Sector </a:t>
            </a:r>
          </a:p>
          <a:p>
            <a:endParaRPr lang="en-GB" dirty="0"/>
          </a:p>
        </p:txBody>
      </p:sp>
      <p:sp>
        <p:nvSpPr>
          <p:cNvPr id="6" name="Slide Number Placeholder 5">
            <a:extLst>
              <a:ext uri="{FF2B5EF4-FFF2-40B4-BE49-F238E27FC236}">
                <a16:creationId xmlns:a16="http://schemas.microsoft.com/office/drawing/2014/main" id="{05FBFCA5-7176-E2F4-E758-368F23FA178C}"/>
              </a:ext>
            </a:extLst>
          </p:cNvPr>
          <p:cNvSpPr>
            <a:spLocks noGrp="1"/>
          </p:cNvSpPr>
          <p:nvPr>
            <p:ph type="sldNum" sz="quarter" idx="12"/>
          </p:nvPr>
        </p:nvSpPr>
        <p:spPr/>
        <p:txBody>
          <a:bodyPr/>
          <a:lstStyle/>
          <a:p>
            <a:fld id="{710F9CF0-D3D6-468B-9DAB-8828F52B4B9C}" type="slidenum">
              <a:rPr lang="en-US" smtClean="0"/>
              <a:t>11</a:t>
            </a:fld>
            <a:endParaRPr lang="en-US" dirty="0"/>
          </a:p>
        </p:txBody>
      </p:sp>
    </p:spTree>
    <p:extLst>
      <p:ext uri="{BB962C8B-B14F-4D97-AF65-F5344CB8AC3E}">
        <p14:creationId xmlns:p14="http://schemas.microsoft.com/office/powerpoint/2010/main" val="91760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647316"/>
            <a:ext cx="12192000" cy="5210684"/>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81911" y="69273"/>
            <a:ext cx="1460686" cy="1529156"/>
          </a:xfrm>
          <a:prstGeom prst="rect">
            <a:avLst/>
          </a:prstGeom>
        </p:spPr>
      </p:pic>
      <p:sp>
        <p:nvSpPr>
          <p:cNvPr id="2" name="TextBox 1">
            <a:extLst>
              <a:ext uri="{FF2B5EF4-FFF2-40B4-BE49-F238E27FC236}">
                <a16:creationId xmlns:a16="http://schemas.microsoft.com/office/drawing/2014/main" id="{3B4A2EC8-A24A-6E2E-BBB1-FB99B568F174}"/>
              </a:ext>
            </a:extLst>
          </p:cNvPr>
          <p:cNvSpPr txBox="1"/>
          <p:nvPr/>
        </p:nvSpPr>
        <p:spPr>
          <a:xfrm>
            <a:off x="335667" y="996792"/>
            <a:ext cx="8418064" cy="707886"/>
          </a:xfrm>
          <a:prstGeom prst="rect">
            <a:avLst/>
          </a:prstGeom>
          <a:noFill/>
        </p:spPr>
        <p:txBody>
          <a:bodyPr wrap="square" rtlCol="0">
            <a:spAutoFit/>
          </a:bodyPr>
          <a:lstStyle/>
          <a:p>
            <a:r>
              <a:rPr lang="en-US" sz="4000" b="1" dirty="0">
                <a:solidFill>
                  <a:schemeClr val="accent2">
                    <a:lumMod val="75000"/>
                  </a:schemeClr>
                </a:solidFill>
              </a:rPr>
              <a:t>Leverage Technology and Innovation </a:t>
            </a:r>
            <a:endParaRPr lang="en-GB" sz="4000" b="1" dirty="0">
              <a:solidFill>
                <a:schemeClr val="accent2">
                  <a:lumMod val="75000"/>
                </a:schemeClr>
              </a:solidFill>
            </a:endParaRPr>
          </a:p>
        </p:txBody>
      </p:sp>
      <p:sp>
        <p:nvSpPr>
          <p:cNvPr id="8" name="TextBox 7">
            <a:extLst>
              <a:ext uri="{FF2B5EF4-FFF2-40B4-BE49-F238E27FC236}">
                <a16:creationId xmlns:a16="http://schemas.microsoft.com/office/drawing/2014/main" id="{C385C52D-4574-0CFC-8AC8-B672A70C01E1}"/>
              </a:ext>
            </a:extLst>
          </p:cNvPr>
          <p:cNvSpPr txBox="1"/>
          <p:nvPr/>
        </p:nvSpPr>
        <p:spPr>
          <a:xfrm>
            <a:off x="335667" y="1875099"/>
            <a:ext cx="9635924" cy="2862322"/>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Level of Technology adoption and new Innovation across the Housing Value Chain is very low.  Among key players, key processes and systems remain manual leading to significant inefficiencies. </a:t>
            </a:r>
          </a:p>
          <a:p>
            <a:pPr marL="342900" indent="-342900">
              <a:buFont typeface="Wingdings" panose="05000000000000000000" pitchFamily="2" charset="2"/>
              <a:buChar char="§"/>
            </a:pPr>
            <a:endParaRPr lang="en-US" sz="2000" b="1" dirty="0">
              <a:solidFill>
                <a:schemeClr val="bg1"/>
              </a:solidFill>
            </a:endParaRPr>
          </a:p>
          <a:p>
            <a:pPr marL="342900" indent="-342900">
              <a:buFont typeface="Wingdings" panose="05000000000000000000" pitchFamily="2" charset="2"/>
              <a:buChar char="§"/>
            </a:pPr>
            <a:r>
              <a:rPr lang="en-US" sz="2000" b="1" dirty="0">
                <a:solidFill>
                  <a:schemeClr val="bg1"/>
                </a:solidFill>
              </a:rPr>
              <a:t>Low levels of technology adoption and new innovation impact negatively on organizational capacity. Increased adoption of technology particularly digitization of processes ( construction workflow, mortgage origination, access to services) can have significant impact in increasing organizational capacity and effectiveness.</a:t>
            </a:r>
          </a:p>
          <a:p>
            <a:endParaRPr lang="en-US" sz="2000" b="1" dirty="0">
              <a:solidFill>
                <a:schemeClr val="bg1"/>
              </a:solidFill>
            </a:endParaRPr>
          </a:p>
        </p:txBody>
      </p:sp>
      <p:sp>
        <p:nvSpPr>
          <p:cNvPr id="9" name="Slide Number Placeholder 8">
            <a:extLst>
              <a:ext uri="{FF2B5EF4-FFF2-40B4-BE49-F238E27FC236}">
                <a16:creationId xmlns:a16="http://schemas.microsoft.com/office/drawing/2014/main" id="{B8BF0915-E718-1079-9BD1-DB5969861A25}"/>
              </a:ext>
            </a:extLst>
          </p:cNvPr>
          <p:cNvSpPr>
            <a:spLocks noGrp="1"/>
          </p:cNvSpPr>
          <p:nvPr>
            <p:ph type="sldNum" sz="quarter" idx="12"/>
          </p:nvPr>
        </p:nvSpPr>
        <p:spPr/>
        <p:txBody>
          <a:bodyPr/>
          <a:lstStyle/>
          <a:p>
            <a:fld id="{710F9CF0-D3D6-468B-9DAB-8828F52B4B9C}" type="slidenum">
              <a:rPr lang="en-US" smtClean="0"/>
              <a:t>12</a:t>
            </a:fld>
            <a:endParaRPr lang="en-US" dirty="0"/>
          </a:p>
        </p:txBody>
      </p:sp>
    </p:spTree>
    <p:extLst>
      <p:ext uri="{BB962C8B-B14F-4D97-AF65-F5344CB8AC3E}">
        <p14:creationId xmlns:p14="http://schemas.microsoft.com/office/powerpoint/2010/main" val="374624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647316"/>
            <a:ext cx="12192000" cy="5210684"/>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81911" y="69273"/>
            <a:ext cx="1460686" cy="1529156"/>
          </a:xfrm>
          <a:prstGeom prst="rect">
            <a:avLst/>
          </a:prstGeom>
        </p:spPr>
      </p:pic>
      <p:sp>
        <p:nvSpPr>
          <p:cNvPr id="2" name="TextBox 1">
            <a:extLst>
              <a:ext uri="{FF2B5EF4-FFF2-40B4-BE49-F238E27FC236}">
                <a16:creationId xmlns:a16="http://schemas.microsoft.com/office/drawing/2014/main" id="{B8BE43F7-527B-6A5F-56B7-22E3CD292FCE}"/>
              </a:ext>
            </a:extLst>
          </p:cNvPr>
          <p:cNvSpPr txBox="1"/>
          <p:nvPr/>
        </p:nvSpPr>
        <p:spPr>
          <a:xfrm>
            <a:off x="362969" y="390888"/>
            <a:ext cx="10505130" cy="1323439"/>
          </a:xfrm>
          <a:prstGeom prst="rect">
            <a:avLst/>
          </a:prstGeom>
          <a:noFill/>
        </p:spPr>
        <p:txBody>
          <a:bodyPr wrap="square" rtlCol="0">
            <a:spAutoFit/>
          </a:bodyPr>
          <a:lstStyle/>
          <a:p>
            <a:r>
              <a:rPr lang="en-US" sz="4000" b="1" dirty="0">
                <a:solidFill>
                  <a:schemeClr val="accent2">
                    <a:lumMod val="75000"/>
                  </a:schemeClr>
                </a:solidFill>
              </a:rPr>
              <a:t>Performance/Accountability for Continuous Improvement </a:t>
            </a:r>
            <a:endParaRPr lang="en-GB" sz="4000" b="1" dirty="0">
              <a:solidFill>
                <a:schemeClr val="accent2">
                  <a:lumMod val="75000"/>
                </a:schemeClr>
              </a:solidFill>
            </a:endParaRPr>
          </a:p>
        </p:txBody>
      </p:sp>
      <p:sp>
        <p:nvSpPr>
          <p:cNvPr id="3" name="TextBox 2">
            <a:extLst>
              <a:ext uri="{FF2B5EF4-FFF2-40B4-BE49-F238E27FC236}">
                <a16:creationId xmlns:a16="http://schemas.microsoft.com/office/drawing/2014/main" id="{867E35A3-A636-24C4-1A16-9A4781AC6566}"/>
              </a:ext>
            </a:extLst>
          </p:cNvPr>
          <p:cNvSpPr txBox="1"/>
          <p:nvPr/>
        </p:nvSpPr>
        <p:spPr>
          <a:xfrm>
            <a:off x="362969" y="2035942"/>
            <a:ext cx="10081549" cy="4770537"/>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With very few exceptions, publicly owned (wholly or partially) do not publish reports or even audited accounts that enables the public to access performance;</a:t>
            </a:r>
          </a:p>
          <a:p>
            <a:pPr marL="171450" indent="-171450">
              <a:buFont typeface="Wingdings" panose="05000000000000000000" pitchFamily="2" charset="2"/>
              <a:buChar char="§"/>
            </a:pPr>
            <a:endParaRPr lang="en-US" sz="900" b="1" dirty="0">
              <a:solidFill>
                <a:schemeClr val="bg1"/>
              </a:solidFill>
            </a:endParaRPr>
          </a:p>
          <a:p>
            <a:pPr marL="342900" indent="-342900">
              <a:buFont typeface="Wingdings" panose="05000000000000000000" pitchFamily="2" charset="2"/>
              <a:buChar char="§"/>
            </a:pPr>
            <a:r>
              <a:rPr lang="en-US" sz="2000" b="1" dirty="0">
                <a:solidFill>
                  <a:schemeClr val="bg1"/>
                </a:solidFill>
              </a:rPr>
              <a:t>This culture is inimical to growth and certainly a red flag to capital flow. Transparency is critical.</a:t>
            </a:r>
          </a:p>
          <a:p>
            <a:pPr marL="171450" indent="-171450">
              <a:buFont typeface="Wingdings" panose="05000000000000000000" pitchFamily="2" charset="2"/>
              <a:buChar char="§"/>
            </a:pPr>
            <a:endParaRPr lang="en-US" sz="800" b="1" dirty="0">
              <a:solidFill>
                <a:schemeClr val="bg1"/>
              </a:solidFill>
            </a:endParaRPr>
          </a:p>
          <a:p>
            <a:pPr marL="342900" indent="-342900">
              <a:buFont typeface="Wingdings" panose="05000000000000000000" pitchFamily="2" charset="2"/>
              <a:buChar char="§"/>
            </a:pPr>
            <a:r>
              <a:rPr lang="en-US" sz="2000" b="1" dirty="0">
                <a:solidFill>
                  <a:schemeClr val="bg1"/>
                </a:solidFill>
              </a:rPr>
              <a:t>As a minimum, publicly owned institutions (FMBN, FHA, Housing Corporations, FHFL) should publish an annual performance report including audited accounts accessible to the general public;</a:t>
            </a:r>
          </a:p>
          <a:p>
            <a:pPr marL="171450" indent="-171450">
              <a:buFont typeface="Wingdings" panose="05000000000000000000" pitchFamily="2" charset="2"/>
              <a:buChar char="§"/>
            </a:pPr>
            <a:endParaRPr lang="en-US" sz="900" b="1" dirty="0">
              <a:solidFill>
                <a:schemeClr val="bg1"/>
              </a:solidFill>
            </a:endParaRPr>
          </a:p>
          <a:p>
            <a:pPr marL="342900" indent="-342900">
              <a:buFont typeface="Wingdings" panose="05000000000000000000" pitchFamily="2" charset="2"/>
              <a:buChar char="§"/>
            </a:pPr>
            <a:r>
              <a:rPr lang="en-US" sz="2000" b="1" dirty="0">
                <a:solidFill>
                  <a:schemeClr val="bg1"/>
                </a:solidFill>
              </a:rPr>
              <a:t>Whilst not a mandatory requirement, privately owned companies (PMBs, Development Companies etc.) should consider publication of annual report and audited accounts on their website;</a:t>
            </a:r>
          </a:p>
          <a:p>
            <a:pPr marL="171450" indent="-17145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Capital likes transparency. It does not move in the dark. At least the clean ones!</a:t>
            </a:r>
          </a:p>
          <a:p>
            <a:endParaRPr lang="en-US" sz="2000" b="1" dirty="0">
              <a:solidFill>
                <a:schemeClr val="bg1"/>
              </a:solidFill>
            </a:endParaRPr>
          </a:p>
          <a:p>
            <a:endParaRPr lang="en-GB" dirty="0"/>
          </a:p>
        </p:txBody>
      </p:sp>
      <p:sp>
        <p:nvSpPr>
          <p:cNvPr id="4" name="Slide Number Placeholder 3">
            <a:extLst>
              <a:ext uri="{FF2B5EF4-FFF2-40B4-BE49-F238E27FC236}">
                <a16:creationId xmlns:a16="http://schemas.microsoft.com/office/drawing/2014/main" id="{AB4C9900-6F4E-62CB-3133-809A42E4637B}"/>
              </a:ext>
            </a:extLst>
          </p:cNvPr>
          <p:cNvSpPr>
            <a:spLocks noGrp="1"/>
          </p:cNvSpPr>
          <p:nvPr>
            <p:ph type="sldNum" sz="quarter" idx="12"/>
          </p:nvPr>
        </p:nvSpPr>
        <p:spPr/>
        <p:txBody>
          <a:bodyPr/>
          <a:lstStyle/>
          <a:p>
            <a:fld id="{710F9CF0-D3D6-468B-9DAB-8828F52B4B9C}" type="slidenum">
              <a:rPr lang="en-US" smtClean="0"/>
              <a:t>13</a:t>
            </a:fld>
            <a:endParaRPr lang="en-US" dirty="0"/>
          </a:p>
        </p:txBody>
      </p:sp>
    </p:spTree>
    <p:extLst>
      <p:ext uri="{BB962C8B-B14F-4D97-AF65-F5344CB8AC3E}">
        <p14:creationId xmlns:p14="http://schemas.microsoft.com/office/powerpoint/2010/main" val="8336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81911" y="69273"/>
            <a:ext cx="1460686" cy="1529156"/>
          </a:xfrm>
          <a:prstGeom prst="rect">
            <a:avLst/>
          </a:prstGeom>
        </p:spPr>
      </p:pic>
      <p:pic>
        <p:nvPicPr>
          <p:cNvPr id="2" name="Picture 1">
            <a:extLst>
              <a:ext uri="{FF2B5EF4-FFF2-40B4-BE49-F238E27FC236}">
                <a16:creationId xmlns:a16="http://schemas.microsoft.com/office/drawing/2014/main" id="{5568392E-6298-7C1E-8D1B-FFE312DDB316}"/>
              </a:ext>
            </a:extLst>
          </p:cNvPr>
          <p:cNvPicPr>
            <a:picLocks noChangeAspect="1"/>
          </p:cNvPicPr>
          <p:nvPr/>
        </p:nvPicPr>
        <p:blipFill>
          <a:blip r:embed="rId3"/>
          <a:stretch>
            <a:fillRect/>
          </a:stretch>
        </p:blipFill>
        <p:spPr>
          <a:xfrm>
            <a:off x="1881731" y="879676"/>
            <a:ext cx="7590098" cy="4236334"/>
          </a:xfrm>
          <a:prstGeom prst="rect">
            <a:avLst/>
          </a:prstGeom>
        </p:spPr>
      </p:pic>
      <p:sp>
        <p:nvSpPr>
          <p:cNvPr id="3" name="TextBox 2">
            <a:extLst>
              <a:ext uri="{FF2B5EF4-FFF2-40B4-BE49-F238E27FC236}">
                <a16:creationId xmlns:a16="http://schemas.microsoft.com/office/drawing/2014/main" id="{458D85A9-3825-E555-2C77-E46C431B908C}"/>
              </a:ext>
            </a:extLst>
          </p:cNvPr>
          <p:cNvSpPr txBox="1"/>
          <p:nvPr/>
        </p:nvSpPr>
        <p:spPr>
          <a:xfrm>
            <a:off x="1510496" y="5330142"/>
            <a:ext cx="8819909" cy="584775"/>
          </a:xfrm>
          <a:prstGeom prst="rect">
            <a:avLst/>
          </a:prstGeom>
          <a:noFill/>
        </p:spPr>
        <p:txBody>
          <a:bodyPr wrap="square" rtlCol="0">
            <a:spAutoFit/>
          </a:bodyPr>
          <a:lstStyle/>
          <a:p>
            <a:r>
              <a:rPr lang="en-US" sz="3200" dirty="0">
                <a:solidFill>
                  <a:schemeClr val="accent2">
                    <a:lumMod val="75000"/>
                  </a:schemeClr>
                </a:solidFill>
              </a:rPr>
              <a:t>….. Lets listen to SUSAN, lets fix the square wheels </a:t>
            </a:r>
            <a:endParaRPr lang="en-GB" sz="32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DAC560E2-A1A9-17ED-BD67-5058784D7F88}"/>
              </a:ext>
            </a:extLst>
          </p:cNvPr>
          <p:cNvSpPr>
            <a:spLocks noGrp="1"/>
          </p:cNvSpPr>
          <p:nvPr>
            <p:ph type="sldNum" sz="quarter" idx="12"/>
          </p:nvPr>
        </p:nvSpPr>
        <p:spPr/>
        <p:txBody>
          <a:bodyPr/>
          <a:lstStyle/>
          <a:p>
            <a:fld id="{710F9CF0-D3D6-468B-9DAB-8828F52B4B9C}" type="slidenum">
              <a:rPr lang="en-US" smtClean="0"/>
              <a:t>14</a:t>
            </a:fld>
            <a:endParaRPr lang="en-US" dirty="0"/>
          </a:p>
        </p:txBody>
      </p:sp>
    </p:spTree>
    <p:extLst>
      <p:ext uri="{BB962C8B-B14F-4D97-AF65-F5344CB8AC3E}">
        <p14:creationId xmlns:p14="http://schemas.microsoft.com/office/powerpoint/2010/main" val="146941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4488237" y="1158177"/>
            <a:ext cx="2994485" cy="3134852"/>
          </a:xfrm>
          <a:prstGeom prst="rect">
            <a:avLst/>
          </a:prstGeom>
        </p:spPr>
      </p:pic>
      <p:sp>
        <p:nvSpPr>
          <p:cNvPr id="4" name="TextBox 3">
            <a:extLst>
              <a:ext uri="{FF2B5EF4-FFF2-40B4-BE49-F238E27FC236}">
                <a16:creationId xmlns:a16="http://schemas.microsoft.com/office/drawing/2014/main" id="{9054F90C-1277-928F-4FFD-5DE89FCE7830}"/>
              </a:ext>
            </a:extLst>
          </p:cNvPr>
          <p:cNvSpPr txBox="1"/>
          <p:nvPr/>
        </p:nvSpPr>
        <p:spPr>
          <a:xfrm>
            <a:off x="4392593" y="4293029"/>
            <a:ext cx="4498223" cy="769441"/>
          </a:xfrm>
          <a:prstGeom prst="rect">
            <a:avLst/>
          </a:prstGeom>
          <a:noFill/>
        </p:spPr>
        <p:txBody>
          <a:bodyPr wrap="square" rtlCol="0">
            <a:spAutoFit/>
          </a:bodyPr>
          <a:lstStyle/>
          <a:p>
            <a:r>
              <a:rPr lang="en-US" sz="4400" b="1" dirty="0"/>
              <a:t>THANK YOU </a:t>
            </a:r>
            <a:endParaRPr lang="en-GB" sz="4400" b="1" dirty="0"/>
          </a:p>
        </p:txBody>
      </p:sp>
      <p:sp>
        <p:nvSpPr>
          <p:cNvPr id="2" name="Slide Number Placeholder 1">
            <a:extLst>
              <a:ext uri="{FF2B5EF4-FFF2-40B4-BE49-F238E27FC236}">
                <a16:creationId xmlns:a16="http://schemas.microsoft.com/office/drawing/2014/main" id="{DB96C168-C1C2-AC33-013E-F161E9C055CA}"/>
              </a:ext>
            </a:extLst>
          </p:cNvPr>
          <p:cNvSpPr>
            <a:spLocks noGrp="1"/>
          </p:cNvSpPr>
          <p:nvPr>
            <p:ph type="sldNum" sz="quarter" idx="12"/>
          </p:nvPr>
        </p:nvSpPr>
        <p:spPr/>
        <p:txBody>
          <a:bodyPr/>
          <a:lstStyle/>
          <a:p>
            <a:fld id="{710F9CF0-D3D6-468B-9DAB-8828F52B4B9C}" type="slidenum">
              <a:rPr lang="en-US" smtClean="0"/>
              <a:t>15</a:t>
            </a:fld>
            <a:endParaRPr lang="en-US" dirty="0"/>
          </a:p>
        </p:txBody>
      </p:sp>
    </p:spTree>
    <p:extLst>
      <p:ext uri="{BB962C8B-B14F-4D97-AF65-F5344CB8AC3E}">
        <p14:creationId xmlns:p14="http://schemas.microsoft.com/office/powerpoint/2010/main" val="77802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292446"/>
            <a:ext cx="12192000" cy="5555673"/>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bg1"/>
              </a:solidFill>
            </a:endParaRPr>
          </a:p>
          <a:p>
            <a:endParaRPr lang="en-US" dirty="0">
              <a:solidFill>
                <a:schemeClr val="bg1"/>
              </a:solidFill>
            </a:endParaRPr>
          </a:p>
          <a:p>
            <a:endParaRPr lang="en-US" sz="1800" dirty="0">
              <a:solidFill>
                <a:schemeClr val="bg1"/>
              </a:solidFill>
            </a:endParaRPr>
          </a:p>
          <a:p>
            <a:endParaRPr lang="en-US" dirty="0">
              <a:solidFill>
                <a:schemeClr val="bg1"/>
              </a:solidFill>
            </a:endParaRPr>
          </a:p>
          <a:p>
            <a:endParaRPr lang="en-US" sz="1800" dirty="0">
              <a:solidFill>
                <a:schemeClr val="bg1"/>
              </a:solidFill>
            </a:endParaRPr>
          </a:p>
          <a:p>
            <a:endParaRPr lang="en-US" dirty="0">
              <a:solidFill>
                <a:schemeClr val="bg1"/>
              </a:solidFill>
            </a:endParaRPr>
          </a:p>
          <a:p>
            <a:endParaRPr lang="en-US" sz="1800" dirty="0">
              <a:solidFill>
                <a:schemeClr val="bg1"/>
              </a:solidFill>
            </a:endParaRPr>
          </a:p>
          <a:p>
            <a:endParaRPr lang="en-US" dirty="0">
              <a:solidFill>
                <a:schemeClr val="bg1"/>
              </a:solidFill>
            </a:endParaRPr>
          </a:p>
          <a:p>
            <a:endParaRPr lang="en-US" sz="1800" dirty="0">
              <a:solidFill>
                <a:schemeClr val="bg1"/>
              </a:solidFill>
            </a:endParaRPr>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1075748" y="133750"/>
            <a:ext cx="1116252" cy="1168577"/>
          </a:xfrm>
          <a:prstGeom prst="rect">
            <a:avLst/>
          </a:prstGeom>
        </p:spPr>
      </p:pic>
      <p:sp>
        <p:nvSpPr>
          <p:cNvPr id="8" name="TextBox 7">
            <a:extLst>
              <a:ext uri="{FF2B5EF4-FFF2-40B4-BE49-F238E27FC236}">
                <a16:creationId xmlns:a16="http://schemas.microsoft.com/office/drawing/2014/main" id="{F1986BC9-1112-9DC6-D2E2-28E68D5F9F67}"/>
              </a:ext>
            </a:extLst>
          </p:cNvPr>
          <p:cNvSpPr txBox="1"/>
          <p:nvPr/>
        </p:nvSpPr>
        <p:spPr>
          <a:xfrm>
            <a:off x="460190" y="1734722"/>
            <a:ext cx="8933192" cy="1246495"/>
          </a:xfrm>
          <a:prstGeom prst="rect">
            <a:avLst/>
          </a:prstGeom>
          <a:noFill/>
        </p:spPr>
        <p:txBody>
          <a:bodyPr wrap="square" rtlCol="0">
            <a:spAutoFit/>
          </a:bodyPr>
          <a:lstStyle/>
          <a:p>
            <a:r>
              <a:rPr lang="en-US" sz="2500" b="1" dirty="0">
                <a:solidFill>
                  <a:schemeClr val="bg1"/>
                </a:solidFill>
              </a:rPr>
              <a:t>During the course of this presentation…….</a:t>
            </a:r>
          </a:p>
          <a:p>
            <a:r>
              <a:rPr lang="en-US" sz="2500" b="1" i="1" dirty="0">
                <a:solidFill>
                  <a:schemeClr val="accent2">
                    <a:lumMod val="40000"/>
                    <a:lumOff val="60000"/>
                  </a:schemeClr>
                </a:solidFill>
              </a:rPr>
              <a:t>350 families </a:t>
            </a:r>
            <a:r>
              <a:rPr lang="en-US" sz="2500" i="1" dirty="0">
                <a:solidFill>
                  <a:schemeClr val="bg1"/>
                </a:solidFill>
              </a:rPr>
              <a:t>would have migrated to one of the major cities in Nigeria in search of a new life. </a:t>
            </a:r>
          </a:p>
        </p:txBody>
      </p:sp>
      <p:cxnSp>
        <p:nvCxnSpPr>
          <p:cNvPr id="9" name="Straight Connector 8">
            <a:extLst>
              <a:ext uri="{FF2B5EF4-FFF2-40B4-BE49-F238E27FC236}">
                <a16:creationId xmlns:a16="http://schemas.microsoft.com/office/drawing/2014/main" id="{97165CF0-68E8-9FAB-C94A-2EC94E9237EB}"/>
              </a:ext>
            </a:extLst>
          </p:cNvPr>
          <p:cNvCxnSpPr>
            <a:cxnSpLocks/>
          </p:cNvCxnSpPr>
          <p:nvPr/>
        </p:nvCxnSpPr>
        <p:spPr>
          <a:xfrm>
            <a:off x="260628" y="3198090"/>
            <a:ext cx="11670743" cy="0"/>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30F18BD-522B-5393-02F7-103FBDED7F54}"/>
              </a:ext>
            </a:extLst>
          </p:cNvPr>
          <p:cNvPicPr>
            <a:picLocks noChangeAspect="1"/>
          </p:cNvPicPr>
          <p:nvPr/>
        </p:nvPicPr>
        <p:blipFill rotWithShape="1">
          <a:blip r:embed="rId3"/>
          <a:srcRect b="12854"/>
          <a:stretch/>
        </p:blipFill>
        <p:spPr>
          <a:xfrm>
            <a:off x="9557455" y="1531467"/>
            <a:ext cx="2373916" cy="1581188"/>
          </a:xfrm>
          <a:prstGeom prst="rect">
            <a:avLst/>
          </a:prstGeom>
        </p:spPr>
      </p:pic>
      <p:pic>
        <p:nvPicPr>
          <p:cNvPr id="13" name="Picture 12">
            <a:extLst>
              <a:ext uri="{FF2B5EF4-FFF2-40B4-BE49-F238E27FC236}">
                <a16:creationId xmlns:a16="http://schemas.microsoft.com/office/drawing/2014/main" id="{1B82BF9F-37D7-84C4-044D-34873E6604D8}"/>
              </a:ext>
            </a:extLst>
          </p:cNvPr>
          <p:cNvPicPr>
            <a:picLocks noChangeAspect="1"/>
          </p:cNvPicPr>
          <p:nvPr/>
        </p:nvPicPr>
        <p:blipFill rotWithShape="1">
          <a:blip r:embed="rId4"/>
          <a:srcRect b="27513"/>
          <a:stretch/>
        </p:blipFill>
        <p:spPr>
          <a:xfrm>
            <a:off x="9557455" y="3281218"/>
            <a:ext cx="2373916" cy="1441705"/>
          </a:xfrm>
          <a:prstGeom prst="rect">
            <a:avLst/>
          </a:prstGeom>
        </p:spPr>
      </p:pic>
      <p:pic>
        <p:nvPicPr>
          <p:cNvPr id="14" name="Picture 13">
            <a:extLst>
              <a:ext uri="{FF2B5EF4-FFF2-40B4-BE49-F238E27FC236}">
                <a16:creationId xmlns:a16="http://schemas.microsoft.com/office/drawing/2014/main" id="{251FBD66-1C03-0D13-51AC-0DE981AAB757}"/>
              </a:ext>
            </a:extLst>
          </p:cNvPr>
          <p:cNvPicPr>
            <a:picLocks noChangeAspect="1"/>
          </p:cNvPicPr>
          <p:nvPr/>
        </p:nvPicPr>
        <p:blipFill>
          <a:blip r:embed="rId5"/>
          <a:stretch>
            <a:fillRect/>
          </a:stretch>
        </p:blipFill>
        <p:spPr>
          <a:xfrm>
            <a:off x="246380" y="4783884"/>
            <a:ext cx="11699238" cy="42676"/>
          </a:xfrm>
          <a:prstGeom prst="rect">
            <a:avLst/>
          </a:prstGeom>
        </p:spPr>
      </p:pic>
      <p:sp>
        <p:nvSpPr>
          <p:cNvPr id="18" name="TextBox 17">
            <a:extLst>
              <a:ext uri="{FF2B5EF4-FFF2-40B4-BE49-F238E27FC236}">
                <a16:creationId xmlns:a16="http://schemas.microsoft.com/office/drawing/2014/main" id="{D0F58FFC-8F91-9B13-1ECA-DF229952B92F}"/>
              </a:ext>
            </a:extLst>
          </p:cNvPr>
          <p:cNvSpPr txBox="1"/>
          <p:nvPr/>
        </p:nvSpPr>
        <p:spPr>
          <a:xfrm>
            <a:off x="422968" y="3301222"/>
            <a:ext cx="8711519" cy="1246495"/>
          </a:xfrm>
          <a:prstGeom prst="rect">
            <a:avLst/>
          </a:prstGeom>
          <a:noFill/>
        </p:spPr>
        <p:txBody>
          <a:bodyPr wrap="square" rtlCol="0">
            <a:spAutoFit/>
          </a:bodyPr>
          <a:lstStyle/>
          <a:p>
            <a:r>
              <a:rPr lang="en-US" sz="2500" b="1" dirty="0">
                <a:solidFill>
                  <a:schemeClr val="bg1"/>
                </a:solidFill>
              </a:rPr>
              <a:t>By 2050, </a:t>
            </a:r>
            <a:r>
              <a:rPr lang="en-US" sz="2500" i="1" dirty="0">
                <a:solidFill>
                  <a:schemeClr val="bg1"/>
                </a:solidFill>
              </a:rPr>
              <a:t>about 200million Nigerians will be living in our cities catalysing unprecedent explosion of these places. Cities like Lagos and Kano will be home to over 35million people.</a:t>
            </a:r>
          </a:p>
        </p:txBody>
      </p:sp>
      <p:sp>
        <p:nvSpPr>
          <p:cNvPr id="19" name="TextBox 18">
            <a:extLst>
              <a:ext uri="{FF2B5EF4-FFF2-40B4-BE49-F238E27FC236}">
                <a16:creationId xmlns:a16="http://schemas.microsoft.com/office/drawing/2014/main" id="{B0D88EE2-CE26-1949-8647-807F179E4EC4}"/>
              </a:ext>
            </a:extLst>
          </p:cNvPr>
          <p:cNvSpPr txBox="1"/>
          <p:nvPr/>
        </p:nvSpPr>
        <p:spPr>
          <a:xfrm>
            <a:off x="460190" y="557105"/>
            <a:ext cx="9250969" cy="769441"/>
          </a:xfrm>
          <a:prstGeom prst="rect">
            <a:avLst/>
          </a:prstGeom>
          <a:noFill/>
        </p:spPr>
        <p:txBody>
          <a:bodyPr wrap="square" rtlCol="0">
            <a:spAutoFit/>
          </a:bodyPr>
          <a:lstStyle/>
          <a:p>
            <a:r>
              <a:rPr lang="en-US" sz="4400" b="1" dirty="0">
                <a:solidFill>
                  <a:schemeClr val="accent2">
                    <a:lumMod val="75000"/>
                  </a:schemeClr>
                </a:solidFill>
              </a:rPr>
              <a:t>A frightening context………</a:t>
            </a:r>
          </a:p>
        </p:txBody>
      </p:sp>
      <p:sp>
        <p:nvSpPr>
          <p:cNvPr id="3" name="TextBox 2">
            <a:extLst>
              <a:ext uri="{FF2B5EF4-FFF2-40B4-BE49-F238E27FC236}">
                <a16:creationId xmlns:a16="http://schemas.microsoft.com/office/drawing/2014/main" id="{FA0DF3D6-0793-1F26-3009-098125FC11AD}"/>
              </a:ext>
            </a:extLst>
          </p:cNvPr>
          <p:cNvSpPr txBox="1"/>
          <p:nvPr/>
        </p:nvSpPr>
        <p:spPr>
          <a:xfrm>
            <a:off x="422968" y="5076957"/>
            <a:ext cx="8970414" cy="1246495"/>
          </a:xfrm>
          <a:prstGeom prst="rect">
            <a:avLst/>
          </a:prstGeom>
          <a:noFill/>
        </p:spPr>
        <p:txBody>
          <a:bodyPr wrap="square" rtlCol="0">
            <a:spAutoFit/>
          </a:bodyPr>
          <a:lstStyle/>
          <a:p>
            <a:r>
              <a:rPr lang="en-US" sz="2500" i="1" dirty="0">
                <a:solidFill>
                  <a:schemeClr val="bg1"/>
                </a:solidFill>
              </a:rPr>
              <a:t>Single minded large scale housebuilding programme is required to prevent catastrophic consequences. Previous Governments appear to have recognized and planned for this. </a:t>
            </a:r>
            <a:endParaRPr lang="en-GB" sz="2500" i="1" dirty="0">
              <a:solidFill>
                <a:schemeClr val="bg1"/>
              </a:solidFill>
            </a:endParaRPr>
          </a:p>
        </p:txBody>
      </p:sp>
      <p:pic>
        <p:nvPicPr>
          <p:cNvPr id="4" name="Picture 3">
            <a:extLst>
              <a:ext uri="{FF2B5EF4-FFF2-40B4-BE49-F238E27FC236}">
                <a16:creationId xmlns:a16="http://schemas.microsoft.com/office/drawing/2014/main" id="{D5E92B25-7E2D-25D6-E7CC-BAA08F679692}"/>
              </a:ext>
            </a:extLst>
          </p:cNvPr>
          <p:cNvPicPr>
            <a:picLocks noChangeAspect="1"/>
          </p:cNvPicPr>
          <p:nvPr/>
        </p:nvPicPr>
        <p:blipFill>
          <a:blip r:embed="rId6"/>
          <a:stretch>
            <a:fillRect/>
          </a:stretch>
        </p:blipFill>
        <p:spPr>
          <a:xfrm>
            <a:off x="9557455" y="4921237"/>
            <a:ext cx="2373916" cy="1624930"/>
          </a:xfrm>
          <a:prstGeom prst="rect">
            <a:avLst/>
          </a:prstGeom>
        </p:spPr>
      </p:pic>
      <p:sp>
        <p:nvSpPr>
          <p:cNvPr id="2" name="Slide Number Placeholder 1">
            <a:extLst>
              <a:ext uri="{FF2B5EF4-FFF2-40B4-BE49-F238E27FC236}">
                <a16:creationId xmlns:a16="http://schemas.microsoft.com/office/drawing/2014/main" id="{F729EEF0-44D9-9070-CE3B-F8A1F626A06B}"/>
              </a:ext>
            </a:extLst>
          </p:cNvPr>
          <p:cNvSpPr>
            <a:spLocks noGrp="1"/>
          </p:cNvSpPr>
          <p:nvPr>
            <p:ph type="sldNum" sz="quarter" idx="12"/>
          </p:nvPr>
        </p:nvSpPr>
        <p:spPr/>
        <p:txBody>
          <a:bodyPr/>
          <a:lstStyle/>
          <a:p>
            <a:fld id="{710F9CF0-D3D6-468B-9DAB-8828F52B4B9C}" type="slidenum">
              <a:rPr lang="en-US" smtClean="0"/>
              <a:t>2</a:t>
            </a:fld>
            <a:endParaRPr lang="en-US" dirty="0"/>
          </a:p>
        </p:txBody>
      </p:sp>
    </p:spTree>
    <p:extLst>
      <p:ext uri="{BB962C8B-B14F-4D97-AF65-F5344CB8AC3E}">
        <p14:creationId xmlns:p14="http://schemas.microsoft.com/office/powerpoint/2010/main" val="96457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996633"/>
            <a:ext cx="12192000" cy="5266415"/>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314922" y="79631"/>
            <a:ext cx="1737186" cy="1818617"/>
          </a:xfrm>
          <a:prstGeom prst="rect">
            <a:avLst/>
          </a:prstGeom>
        </p:spPr>
      </p:pic>
      <p:sp>
        <p:nvSpPr>
          <p:cNvPr id="11" name="TextBox 10">
            <a:extLst>
              <a:ext uri="{FF2B5EF4-FFF2-40B4-BE49-F238E27FC236}">
                <a16:creationId xmlns:a16="http://schemas.microsoft.com/office/drawing/2014/main" id="{32BDCECB-252E-0CD1-7DD6-59936126C002}"/>
              </a:ext>
            </a:extLst>
          </p:cNvPr>
          <p:cNvSpPr txBox="1"/>
          <p:nvPr/>
        </p:nvSpPr>
        <p:spPr>
          <a:xfrm>
            <a:off x="5187791" y="3174216"/>
            <a:ext cx="6581883" cy="2908489"/>
          </a:xfrm>
          <a:prstGeom prst="rect">
            <a:avLst/>
          </a:prstGeom>
          <a:noFill/>
        </p:spPr>
        <p:txBody>
          <a:bodyPr wrap="square" rtlCol="0">
            <a:spAutoFit/>
          </a:bodyPr>
          <a:lstStyle/>
          <a:p>
            <a:r>
              <a:rPr lang="en-US" sz="2500" dirty="0">
                <a:solidFill>
                  <a:schemeClr val="bg1"/>
                </a:solidFill>
              </a:rPr>
              <a:t>More Nigerians (in % terms) now lack access to a decent affordable housing than 40 years ago because we are not building enough housing. </a:t>
            </a:r>
          </a:p>
          <a:p>
            <a:endParaRPr lang="en-US" sz="800" dirty="0">
              <a:solidFill>
                <a:schemeClr val="bg1"/>
              </a:solidFill>
            </a:endParaRPr>
          </a:p>
          <a:p>
            <a:r>
              <a:rPr lang="en-US" sz="2500" dirty="0">
                <a:solidFill>
                  <a:schemeClr val="bg1"/>
                </a:solidFill>
              </a:rPr>
              <a:t>Multiple interventions over the last 40 years have been inadequate due to a multiplicity of factors with </a:t>
            </a:r>
            <a:r>
              <a:rPr lang="en-US" sz="2500" b="1" u="sng" dirty="0">
                <a:solidFill>
                  <a:schemeClr val="bg1"/>
                </a:solidFill>
              </a:rPr>
              <a:t>weak institutional capacity </a:t>
            </a:r>
            <a:r>
              <a:rPr lang="en-US" sz="2500" dirty="0">
                <a:solidFill>
                  <a:schemeClr val="bg1"/>
                </a:solidFill>
              </a:rPr>
              <a:t>along the value chain being one of them.</a:t>
            </a:r>
          </a:p>
        </p:txBody>
      </p:sp>
      <p:sp>
        <p:nvSpPr>
          <p:cNvPr id="17" name="TextBox 16">
            <a:extLst>
              <a:ext uri="{FF2B5EF4-FFF2-40B4-BE49-F238E27FC236}">
                <a16:creationId xmlns:a16="http://schemas.microsoft.com/office/drawing/2014/main" id="{7BDE060D-72BC-EE17-C5FB-10B578838C7F}"/>
              </a:ext>
            </a:extLst>
          </p:cNvPr>
          <p:cNvSpPr txBox="1"/>
          <p:nvPr/>
        </p:nvSpPr>
        <p:spPr>
          <a:xfrm>
            <a:off x="82020" y="1061930"/>
            <a:ext cx="5585989" cy="1015663"/>
          </a:xfrm>
          <a:prstGeom prst="rect">
            <a:avLst/>
          </a:prstGeom>
          <a:noFill/>
        </p:spPr>
        <p:txBody>
          <a:bodyPr wrap="square" rtlCol="0">
            <a:spAutoFit/>
          </a:bodyPr>
          <a:lstStyle/>
          <a:p>
            <a:r>
              <a:rPr lang="en-US" sz="6000" b="1" dirty="0">
                <a:solidFill>
                  <a:schemeClr val="accent2">
                    <a:lumMod val="75000"/>
                  </a:schemeClr>
                </a:solidFill>
              </a:rPr>
              <a:t>……key message</a:t>
            </a:r>
          </a:p>
        </p:txBody>
      </p:sp>
      <p:pic>
        <p:nvPicPr>
          <p:cNvPr id="18" name="Picture 17">
            <a:extLst>
              <a:ext uri="{FF2B5EF4-FFF2-40B4-BE49-F238E27FC236}">
                <a16:creationId xmlns:a16="http://schemas.microsoft.com/office/drawing/2014/main" id="{B6BE649F-2406-FE45-8C5B-E52A9143C8D4}"/>
              </a:ext>
            </a:extLst>
          </p:cNvPr>
          <p:cNvPicPr>
            <a:picLocks noChangeAspect="1"/>
          </p:cNvPicPr>
          <p:nvPr/>
        </p:nvPicPr>
        <p:blipFill>
          <a:blip r:embed="rId3"/>
          <a:stretch>
            <a:fillRect/>
          </a:stretch>
        </p:blipFill>
        <p:spPr>
          <a:xfrm>
            <a:off x="283446" y="2830359"/>
            <a:ext cx="4789595" cy="3598961"/>
          </a:xfrm>
          <a:prstGeom prst="rect">
            <a:avLst/>
          </a:prstGeom>
        </p:spPr>
      </p:pic>
      <p:sp>
        <p:nvSpPr>
          <p:cNvPr id="2" name="Slide Number Placeholder 1">
            <a:extLst>
              <a:ext uri="{FF2B5EF4-FFF2-40B4-BE49-F238E27FC236}">
                <a16:creationId xmlns:a16="http://schemas.microsoft.com/office/drawing/2014/main" id="{D901F18D-2F00-FDC5-F1A0-4BCF597E926D}"/>
              </a:ext>
            </a:extLst>
          </p:cNvPr>
          <p:cNvSpPr>
            <a:spLocks noGrp="1"/>
          </p:cNvSpPr>
          <p:nvPr>
            <p:ph type="sldNum" sz="quarter" idx="12"/>
          </p:nvPr>
        </p:nvSpPr>
        <p:spPr/>
        <p:txBody>
          <a:bodyPr/>
          <a:lstStyle/>
          <a:p>
            <a:fld id="{710F9CF0-D3D6-468B-9DAB-8828F52B4B9C}" type="slidenum">
              <a:rPr lang="en-US" smtClean="0"/>
              <a:t>3</a:t>
            </a:fld>
            <a:endParaRPr lang="en-US" dirty="0"/>
          </a:p>
        </p:txBody>
      </p:sp>
    </p:spTree>
    <p:extLst>
      <p:ext uri="{BB962C8B-B14F-4D97-AF65-F5344CB8AC3E}">
        <p14:creationId xmlns:p14="http://schemas.microsoft.com/office/powerpoint/2010/main" val="301950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302327"/>
            <a:ext cx="12192000" cy="5555673"/>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898909" y="132095"/>
            <a:ext cx="1052946" cy="1102303"/>
          </a:xfrm>
          <a:prstGeom prst="rect">
            <a:avLst/>
          </a:prstGeom>
        </p:spPr>
      </p:pic>
      <p:pic>
        <p:nvPicPr>
          <p:cNvPr id="2" name="Picture 1">
            <a:extLst>
              <a:ext uri="{FF2B5EF4-FFF2-40B4-BE49-F238E27FC236}">
                <a16:creationId xmlns:a16="http://schemas.microsoft.com/office/drawing/2014/main" id="{93A2102D-9635-61F4-394F-340EB56CB5E5}"/>
              </a:ext>
            </a:extLst>
          </p:cNvPr>
          <p:cNvPicPr>
            <a:picLocks noChangeAspect="1"/>
          </p:cNvPicPr>
          <p:nvPr/>
        </p:nvPicPr>
        <p:blipFill>
          <a:blip r:embed="rId3"/>
          <a:stretch>
            <a:fillRect/>
          </a:stretch>
        </p:blipFill>
        <p:spPr>
          <a:xfrm>
            <a:off x="523092" y="2058727"/>
            <a:ext cx="5974348" cy="3925384"/>
          </a:xfrm>
          <a:prstGeom prst="rect">
            <a:avLst/>
          </a:prstGeom>
        </p:spPr>
      </p:pic>
      <p:sp>
        <p:nvSpPr>
          <p:cNvPr id="3" name="TextBox 2">
            <a:extLst>
              <a:ext uri="{FF2B5EF4-FFF2-40B4-BE49-F238E27FC236}">
                <a16:creationId xmlns:a16="http://schemas.microsoft.com/office/drawing/2014/main" id="{30EBDCEE-0694-01BC-6145-7D2FFBCB7632}"/>
              </a:ext>
            </a:extLst>
          </p:cNvPr>
          <p:cNvSpPr txBox="1"/>
          <p:nvPr/>
        </p:nvSpPr>
        <p:spPr>
          <a:xfrm>
            <a:off x="413132" y="677459"/>
            <a:ext cx="7295607" cy="646331"/>
          </a:xfrm>
          <a:prstGeom prst="rect">
            <a:avLst/>
          </a:prstGeom>
          <a:noFill/>
        </p:spPr>
        <p:txBody>
          <a:bodyPr wrap="square" rtlCol="0">
            <a:spAutoFit/>
          </a:bodyPr>
          <a:lstStyle/>
          <a:p>
            <a:r>
              <a:rPr lang="en-US" sz="3600" b="1" dirty="0">
                <a:solidFill>
                  <a:schemeClr val="accent2">
                    <a:lumMod val="75000"/>
                  </a:schemeClr>
                </a:solidFill>
              </a:rPr>
              <a:t>……..results are below expectation </a:t>
            </a:r>
            <a:endParaRPr lang="en-GB" sz="3600" b="1" dirty="0">
              <a:solidFill>
                <a:schemeClr val="accent2">
                  <a:lumMod val="75000"/>
                </a:schemeClr>
              </a:solidFill>
            </a:endParaRPr>
          </a:p>
        </p:txBody>
      </p:sp>
      <p:sp>
        <p:nvSpPr>
          <p:cNvPr id="4" name="TextBox 3">
            <a:extLst>
              <a:ext uri="{FF2B5EF4-FFF2-40B4-BE49-F238E27FC236}">
                <a16:creationId xmlns:a16="http://schemas.microsoft.com/office/drawing/2014/main" id="{3A8BBDF2-7645-6A3A-CBC3-F1BF243A3F4D}"/>
              </a:ext>
            </a:extLst>
          </p:cNvPr>
          <p:cNvSpPr txBox="1"/>
          <p:nvPr/>
        </p:nvSpPr>
        <p:spPr>
          <a:xfrm>
            <a:off x="6626992" y="2438291"/>
            <a:ext cx="5255901" cy="3600986"/>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solidFill>
                  <a:schemeClr val="bg1"/>
                </a:solidFill>
              </a:rPr>
              <a:t>In spite of ambitious housing targets since the first plans in 1962, execution has consistently fallen short;</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solidFill>
                  <a:schemeClr val="bg1"/>
                </a:solidFill>
              </a:rPr>
              <a:t>On average only about 10% of stated targets are achieved with 23% on the 1980-85 Plan being the highest;</a:t>
            </a:r>
          </a:p>
          <a:p>
            <a:endParaRPr lang="en-US" dirty="0"/>
          </a:p>
          <a:p>
            <a:endParaRPr lang="en-GB" dirty="0"/>
          </a:p>
        </p:txBody>
      </p:sp>
      <p:sp>
        <p:nvSpPr>
          <p:cNvPr id="6" name="Slide Number Placeholder 5">
            <a:extLst>
              <a:ext uri="{FF2B5EF4-FFF2-40B4-BE49-F238E27FC236}">
                <a16:creationId xmlns:a16="http://schemas.microsoft.com/office/drawing/2014/main" id="{6024EF47-0CA7-ACEF-97BA-688FAB0C6201}"/>
              </a:ext>
            </a:extLst>
          </p:cNvPr>
          <p:cNvSpPr>
            <a:spLocks noGrp="1"/>
          </p:cNvSpPr>
          <p:nvPr>
            <p:ph type="sldNum" sz="quarter" idx="12"/>
          </p:nvPr>
        </p:nvSpPr>
        <p:spPr/>
        <p:txBody>
          <a:bodyPr/>
          <a:lstStyle/>
          <a:p>
            <a:fld id="{710F9CF0-D3D6-468B-9DAB-8828F52B4B9C}" type="slidenum">
              <a:rPr lang="en-US" smtClean="0"/>
              <a:t>4</a:t>
            </a:fld>
            <a:endParaRPr lang="en-US" dirty="0"/>
          </a:p>
        </p:txBody>
      </p:sp>
    </p:spTree>
    <p:extLst>
      <p:ext uri="{BB962C8B-B14F-4D97-AF65-F5344CB8AC3E}">
        <p14:creationId xmlns:p14="http://schemas.microsoft.com/office/powerpoint/2010/main" val="23260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302327"/>
            <a:ext cx="12192000" cy="5555673"/>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898909" y="132095"/>
            <a:ext cx="1052946" cy="1102303"/>
          </a:xfrm>
          <a:prstGeom prst="rect">
            <a:avLst/>
          </a:prstGeom>
        </p:spPr>
      </p:pic>
      <p:pic>
        <p:nvPicPr>
          <p:cNvPr id="2" name="Picture 1">
            <a:extLst>
              <a:ext uri="{FF2B5EF4-FFF2-40B4-BE49-F238E27FC236}">
                <a16:creationId xmlns:a16="http://schemas.microsoft.com/office/drawing/2014/main" id="{6E151506-78BE-8611-83A5-A5402D37195C}"/>
              </a:ext>
            </a:extLst>
          </p:cNvPr>
          <p:cNvPicPr>
            <a:picLocks noChangeAspect="1"/>
          </p:cNvPicPr>
          <p:nvPr/>
        </p:nvPicPr>
        <p:blipFill>
          <a:blip r:embed="rId3"/>
          <a:stretch>
            <a:fillRect/>
          </a:stretch>
        </p:blipFill>
        <p:spPr>
          <a:xfrm>
            <a:off x="305523" y="2523280"/>
            <a:ext cx="5756339" cy="3402958"/>
          </a:xfrm>
          <a:prstGeom prst="rect">
            <a:avLst/>
          </a:prstGeom>
        </p:spPr>
      </p:pic>
      <p:sp>
        <p:nvSpPr>
          <p:cNvPr id="3" name="TextBox 2">
            <a:extLst>
              <a:ext uri="{FF2B5EF4-FFF2-40B4-BE49-F238E27FC236}">
                <a16:creationId xmlns:a16="http://schemas.microsoft.com/office/drawing/2014/main" id="{4758C58B-F5B7-34D3-0DA2-72F0B0A61E95}"/>
              </a:ext>
            </a:extLst>
          </p:cNvPr>
          <p:cNvSpPr txBox="1"/>
          <p:nvPr/>
        </p:nvSpPr>
        <p:spPr>
          <a:xfrm>
            <a:off x="6182189" y="2418169"/>
            <a:ext cx="5942291" cy="3754874"/>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On the whole plans have been well intentioned and well developed. </a:t>
            </a:r>
          </a:p>
          <a:p>
            <a:endParaRPr lang="en-US" sz="1000" dirty="0"/>
          </a:p>
          <a:p>
            <a:pPr marL="285750" indent="-285750">
              <a:buFont typeface="Wingdings" panose="05000000000000000000" pitchFamily="2" charset="2"/>
              <a:buChar char="§"/>
            </a:pPr>
            <a:r>
              <a:rPr lang="en-US" sz="2000" b="1" dirty="0">
                <a:solidFill>
                  <a:schemeClr val="bg1"/>
                </a:solidFill>
              </a:rPr>
              <a:t>Execution is where we have been lacking. There is general acceptance that issues like inadequate financing, land administration have undermined execution capability.</a:t>
            </a:r>
          </a:p>
          <a:p>
            <a:endParaRPr lang="en-US" sz="1000" dirty="0"/>
          </a:p>
          <a:p>
            <a:pPr marL="342900" indent="-342900">
              <a:buFont typeface="Wingdings" panose="05000000000000000000" pitchFamily="2" charset="2"/>
              <a:buChar char="§"/>
            </a:pPr>
            <a:r>
              <a:rPr lang="en-US" sz="2000" b="1" dirty="0">
                <a:solidFill>
                  <a:schemeClr val="bg1"/>
                </a:solidFill>
              </a:rPr>
              <a:t>However, there has been inadequate focus on a very week value chain particularly the capacity of key players including: Publicly Owned Agencies, PMBs, Developers etc.</a:t>
            </a:r>
          </a:p>
          <a:p>
            <a:endParaRPr lang="en-US" dirty="0"/>
          </a:p>
        </p:txBody>
      </p:sp>
      <p:sp>
        <p:nvSpPr>
          <p:cNvPr id="8" name="TextBox 7">
            <a:extLst>
              <a:ext uri="{FF2B5EF4-FFF2-40B4-BE49-F238E27FC236}">
                <a16:creationId xmlns:a16="http://schemas.microsoft.com/office/drawing/2014/main" id="{207E61B9-9F04-BF7E-C0D6-1B715749940E}"/>
              </a:ext>
            </a:extLst>
          </p:cNvPr>
          <p:cNvSpPr txBox="1"/>
          <p:nvPr/>
        </p:nvSpPr>
        <p:spPr>
          <a:xfrm>
            <a:off x="240145" y="549346"/>
            <a:ext cx="6684380" cy="769441"/>
          </a:xfrm>
          <a:prstGeom prst="rect">
            <a:avLst/>
          </a:prstGeom>
          <a:noFill/>
        </p:spPr>
        <p:txBody>
          <a:bodyPr wrap="square" rtlCol="0">
            <a:spAutoFit/>
          </a:bodyPr>
          <a:lstStyle/>
          <a:p>
            <a:r>
              <a:rPr lang="en-US" sz="4400" b="1" dirty="0">
                <a:solidFill>
                  <a:schemeClr val="accent2">
                    <a:lumMod val="75000"/>
                  </a:schemeClr>
                </a:solidFill>
              </a:rPr>
              <a:t>……..square wheels </a:t>
            </a:r>
            <a:endParaRPr lang="en-GB" sz="4400" b="1" dirty="0">
              <a:solidFill>
                <a:schemeClr val="accent2">
                  <a:lumMod val="75000"/>
                </a:schemeClr>
              </a:solidFill>
            </a:endParaRPr>
          </a:p>
        </p:txBody>
      </p:sp>
      <p:sp>
        <p:nvSpPr>
          <p:cNvPr id="4" name="Slide Number Placeholder 3">
            <a:extLst>
              <a:ext uri="{FF2B5EF4-FFF2-40B4-BE49-F238E27FC236}">
                <a16:creationId xmlns:a16="http://schemas.microsoft.com/office/drawing/2014/main" id="{7C3DF5A9-24DD-5DFA-7D10-B29F2585FBE2}"/>
              </a:ext>
            </a:extLst>
          </p:cNvPr>
          <p:cNvSpPr>
            <a:spLocks noGrp="1"/>
          </p:cNvSpPr>
          <p:nvPr>
            <p:ph type="sldNum" sz="quarter" idx="12"/>
          </p:nvPr>
        </p:nvSpPr>
        <p:spPr/>
        <p:txBody>
          <a:bodyPr/>
          <a:lstStyle/>
          <a:p>
            <a:fld id="{710F9CF0-D3D6-468B-9DAB-8828F52B4B9C}" type="slidenum">
              <a:rPr lang="en-US" smtClean="0"/>
              <a:t>5</a:t>
            </a:fld>
            <a:endParaRPr lang="en-US" dirty="0"/>
          </a:p>
        </p:txBody>
      </p:sp>
    </p:spTree>
    <p:extLst>
      <p:ext uri="{BB962C8B-B14F-4D97-AF65-F5344CB8AC3E}">
        <p14:creationId xmlns:p14="http://schemas.microsoft.com/office/powerpoint/2010/main" val="7929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585732"/>
            <a:ext cx="12192000" cy="5272268"/>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96623" y="85162"/>
            <a:ext cx="1442042" cy="1509638"/>
          </a:xfrm>
          <a:prstGeom prst="rect">
            <a:avLst/>
          </a:prstGeom>
        </p:spPr>
      </p:pic>
      <p:sp>
        <p:nvSpPr>
          <p:cNvPr id="2" name="TextBox 1">
            <a:extLst>
              <a:ext uri="{FF2B5EF4-FFF2-40B4-BE49-F238E27FC236}">
                <a16:creationId xmlns:a16="http://schemas.microsoft.com/office/drawing/2014/main" id="{686B1F30-2C0A-5C3D-55AD-600843EE9FB1}"/>
              </a:ext>
            </a:extLst>
          </p:cNvPr>
          <p:cNvSpPr txBox="1"/>
          <p:nvPr/>
        </p:nvSpPr>
        <p:spPr>
          <a:xfrm>
            <a:off x="329878" y="825934"/>
            <a:ext cx="8131215" cy="707886"/>
          </a:xfrm>
          <a:prstGeom prst="rect">
            <a:avLst/>
          </a:prstGeom>
          <a:noFill/>
        </p:spPr>
        <p:txBody>
          <a:bodyPr wrap="square" rtlCol="0">
            <a:spAutoFit/>
          </a:bodyPr>
          <a:lstStyle/>
          <a:p>
            <a:r>
              <a:rPr lang="en-US" sz="4000" b="1" dirty="0">
                <a:solidFill>
                  <a:schemeClr val="accent2">
                    <a:lumMod val="75000"/>
                  </a:schemeClr>
                </a:solidFill>
              </a:rPr>
              <a:t>…..why strong institutions ?</a:t>
            </a:r>
            <a:endParaRPr lang="en-GB" sz="4000" b="1" dirty="0">
              <a:solidFill>
                <a:schemeClr val="accent2">
                  <a:lumMod val="75000"/>
                </a:schemeClr>
              </a:solidFill>
            </a:endParaRPr>
          </a:p>
        </p:txBody>
      </p:sp>
      <p:pic>
        <p:nvPicPr>
          <p:cNvPr id="4" name="Picture 3">
            <a:extLst>
              <a:ext uri="{FF2B5EF4-FFF2-40B4-BE49-F238E27FC236}">
                <a16:creationId xmlns:a16="http://schemas.microsoft.com/office/drawing/2014/main" id="{39F46FD0-0916-F1DF-071F-B8E100909E5C}"/>
              </a:ext>
            </a:extLst>
          </p:cNvPr>
          <p:cNvPicPr>
            <a:picLocks noChangeAspect="1"/>
          </p:cNvPicPr>
          <p:nvPr/>
        </p:nvPicPr>
        <p:blipFill rotWithShape="1">
          <a:blip r:embed="rId3"/>
          <a:srcRect l="1613" t="3241" r="4495" b="1397"/>
          <a:stretch/>
        </p:blipFill>
        <p:spPr>
          <a:xfrm>
            <a:off x="457200" y="2328953"/>
            <a:ext cx="5584785" cy="3944286"/>
          </a:xfrm>
          <a:prstGeom prst="rect">
            <a:avLst/>
          </a:prstGeom>
        </p:spPr>
      </p:pic>
      <p:sp>
        <p:nvSpPr>
          <p:cNvPr id="6" name="TextBox 5">
            <a:extLst>
              <a:ext uri="{FF2B5EF4-FFF2-40B4-BE49-F238E27FC236}">
                <a16:creationId xmlns:a16="http://schemas.microsoft.com/office/drawing/2014/main" id="{9F7FA89C-5FF9-FDF0-5BC5-057099321699}"/>
              </a:ext>
            </a:extLst>
          </p:cNvPr>
          <p:cNvSpPr txBox="1"/>
          <p:nvPr/>
        </p:nvSpPr>
        <p:spPr>
          <a:xfrm>
            <a:off x="6150017" y="2223604"/>
            <a:ext cx="5760332" cy="4154984"/>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Effective Institutions are at the heart of execution. Culture eats Strategy for breakfast.</a:t>
            </a:r>
          </a:p>
          <a:p>
            <a:pPr marL="342900" indent="-34290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Strong Institutions can make something of imperfect strategy, but the reverse is not the case.</a:t>
            </a:r>
          </a:p>
          <a:p>
            <a:pPr marL="342900" indent="-34290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They have ability to mobilise resources.</a:t>
            </a:r>
          </a:p>
          <a:p>
            <a:endParaRPr lang="en-US" sz="800" b="1" dirty="0">
              <a:solidFill>
                <a:schemeClr val="bg1"/>
              </a:solidFill>
            </a:endParaRPr>
          </a:p>
          <a:p>
            <a:pPr marL="342900" indent="-342900">
              <a:buFont typeface="Wingdings" panose="05000000000000000000" pitchFamily="2" charset="2"/>
              <a:buChar char="§"/>
            </a:pPr>
            <a:r>
              <a:rPr lang="en-US" sz="2000" b="1" dirty="0">
                <a:solidFill>
                  <a:schemeClr val="bg1"/>
                </a:solidFill>
              </a:rPr>
              <a:t>They can attract the best talents </a:t>
            </a:r>
          </a:p>
          <a:p>
            <a:endParaRPr lang="en-US" sz="800" b="1" dirty="0">
              <a:solidFill>
                <a:schemeClr val="bg1"/>
              </a:solidFill>
            </a:endParaRPr>
          </a:p>
          <a:p>
            <a:pPr marL="342900" indent="-342900">
              <a:buFont typeface="Wingdings" panose="05000000000000000000" pitchFamily="2" charset="2"/>
              <a:buChar char="§"/>
            </a:pPr>
            <a:r>
              <a:rPr lang="en-US" sz="2000" b="1" dirty="0">
                <a:solidFill>
                  <a:schemeClr val="bg1"/>
                </a:solidFill>
              </a:rPr>
              <a:t>They can influence policy. Policy makers listen to them because they are perceived as critical to society and the economy. </a:t>
            </a:r>
          </a:p>
          <a:p>
            <a:pPr marL="342900" indent="-342900">
              <a:buFont typeface="Wingdings" panose="05000000000000000000" pitchFamily="2" charset="2"/>
              <a:buChar char="§"/>
            </a:pPr>
            <a:endParaRPr lang="en-US" sz="800" b="1" dirty="0">
              <a:solidFill>
                <a:schemeClr val="bg1"/>
              </a:solidFill>
            </a:endParaRPr>
          </a:p>
          <a:p>
            <a:pPr marL="342900" indent="-342900">
              <a:buFont typeface="Wingdings" panose="05000000000000000000" pitchFamily="2" charset="2"/>
              <a:buChar char="§"/>
            </a:pPr>
            <a:r>
              <a:rPr lang="en-US" sz="2000" b="1" dirty="0">
                <a:solidFill>
                  <a:schemeClr val="bg1"/>
                </a:solidFill>
              </a:rPr>
              <a:t>They can deliver.</a:t>
            </a:r>
            <a:endParaRPr lang="en-GB" sz="2000" b="1" dirty="0">
              <a:solidFill>
                <a:schemeClr val="bg1"/>
              </a:solidFill>
            </a:endParaRPr>
          </a:p>
        </p:txBody>
      </p:sp>
      <p:sp>
        <p:nvSpPr>
          <p:cNvPr id="3" name="Slide Number Placeholder 2">
            <a:extLst>
              <a:ext uri="{FF2B5EF4-FFF2-40B4-BE49-F238E27FC236}">
                <a16:creationId xmlns:a16="http://schemas.microsoft.com/office/drawing/2014/main" id="{B775B76E-C158-E283-6F4E-64E305AF8FDB}"/>
              </a:ext>
            </a:extLst>
          </p:cNvPr>
          <p:cNvSpPr>
            <a:spLocks noGrp="1"/>
          </p:cNvSpPr>
          <p:nvPr>
            <p:ph type="sldNum" sz="quarter" idx="12"/>
          </p:nvPr>
        </p:nvSpPr>
        <p:spPr/>
        <p:txBody>
          <a:bodyPr/>
          <a:lstStyle/>
          <a:p>
            <a:fld id="{710F9CF0-D3D6-468B-9DAB-8828F52B4B9C}" type="slidenum">
              <a:rPr lang="en-US" smtClean="0"/>
              <a:t>6</a:t>
            </a:fld>
            <a:endParaRPr lang="en-US" dirty="0"/>
          </a:p>
        </p:txBody>
      </p:sp>
    </p:spTree>
    <p:extLst>
      <p:ext uri="{BB962C8B-B14F-4D97-AF65-F5344CB8AC3E}">
        <p14:creationId xmlns:p14="http://schemas.microsoft.com/office/powerpoint/2010/main" val="362092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1" y="1677569"/>
            <a:ext cx="12192000" cy="5180431"/>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3627"/>
          <a:stretch/>
        </p:blipFill>
        <p:spPr>
          <a:xfrm>
            <a:off x="10435328" y="-20123"/>
            <a:ext cx="1600289" cy="1590657"/>
          </a:xfrm>
          <a:prstGeom prst="rect">
            <a:avLst/>
          </a:prstGeom>
        </p:spPr>
      </p:pic>
      <p:sp>
        <p:nvSpPr>
          <p:cNvPr id="2" name="TextBox 1">
            <a:extLst>
              <a:ext uri="{FF2B5EF4-FFF2-40B4-BE49-F238E27FC236}">
                <a16:creationId xmlns:a16="http://schemas.microsoft.com/office/drawing/2014/main" id="{1A703A98-D8A8-A6F4-1A1A-55EF01043E99}"/>
              </a:ext>
            </a:extLst>
          </p:cNvPr>
          <p:cNvSpPr txBox="1"/>
          <p:nvPr/>
        </p:nvSpPr>
        <p:spPr>
          <a:xfrm>
            <a:off x="281016" y="903664"/>
            <a:ext cx="8316410" cy="769441"/>
          </a:xfrm>
          <a:prstGeom prst="rect">
            <a:avLst/>
          </a:prstGeom>
          <a:noFill/>
        </p:spPr>
        <p:txBody>
          <a:bodyPr wrap="square" rtlCol="0">
            <a:spAutoFit/>
          </a:bodyPr>
          <a:lstStyle/>
          <a:p>
            <a:r>
              <a:rPr lang="en-US" sz="4400" b="1" dirty="0">
                <a:solidFill>
                  <a:schemeClr val="accent2">
                    <a:lumMod val="75000"/>
                  </a:schemeClr>
                </a:solidFill>
              </a:rPr>
              <a:t>…..some examples</a:t>
            </a:r>
            <a:endParaRPr lang="en-GB" sz="4400" b="1" dirty="0">
              <a:solidFill>
                <a:schemeClr val="accent2">
                  <a:lumMod val="75000"/>
                </a:schemeClr>
              </a:solidFill>
            </a:endParaRPr>
          </a:p>
        </p:txBody>
      </p:sp>
      <p:pic>
        <p:nvPicPr>
          <p:cNvPr id="3" name="Picture 2">
            <a:extLst>
              <a:ext uri="{FF2B5EF4-FFF2-40B4-BE49-F238E27FC236}">
                <a16:creationId xmlns:a16="http://schemas.microsoft.com/office/drawing/2014/main" id="{0C93E651-0FFB-C055-AD87-8F7749840A77}"/>
              </a:ext>
            </a:extLst>
          </p:cNvPr>
          <p:cNvPicPr>
            <a:picLocks noChangeAspect="1"/>
          </p:cNvPicPr>
          <p:nvPr/>
        </p:nvPicPr>
        <p:blipFill rotWithShape="1">
          <a:blip r:embed="rId3"/>
          <a:srcRect r="8156"/>
          <a:stretch/>
        </p:blipFill>
        <p:spPr>
          <a:xfrm>
            <a:off x="402220" y="2219171"/>
            <a:ext cx="3747304" cy="2295043"/>
          </a:xfrm>
          <a:prstGeom prst="rect">
            <a:avLst/>
          </a:prstGeom>
        </p:spPr>
      </p:pic>
      <p:pic>
        <p:nvPicPr>
          <p:cNvPr id="4" name="Picture 3">
            <a:extLst>
              <a:ext uri="{FF2B5EF4-FFF2-40B4-BE49-F238E27FC236}">
                <a16:creationId xmlns:a16="http://schemas.microsoft.com/office/drawing/2014/main" id="{C3D3C18F-2750-91C7-81DF-38A0D375323D}"/>
              </a:ext>
            </a:extLst>
          </p:cNvPr>
          <p:cNvPicPr>
            <a:picLocks noChangeAspect="1"/>
          </p:cNvPicPr>
          <p:nvPr/>
        </p:nvPicPr>
        <p:blipFill rotWithShape="1">
          <a:blip r:embed="rId4"/>
          <a:srcRect l="6878"/>
          <a:stretch/>
        </p:blipFill>
        <p:spPr>
          <a:xfrm>
            <a:off x="4301924" y="2219171"/>
            <a:ext cx="3588152" cy="2295043"/>
          </a:xfrm>
          <a:prstGeom prst="rect">
            <a:avLst/>
          </a:prstGeom>
        </p:spPr>
      </p:pic>
      <p:pic>
        <p:nvPicPr>
          <p:cNvPr id="6" name="Picture 5">
            <a:extLst>
              <a:ext uri="{FF2B5EF4-FFF2-40B4-BE49-F238E27FC236}">
                <a16:creationId xmlns:a16="http://schemas.microsoft.com/office/drawing/2014/main" id="{50298C69-7D3E-2F07-8201-91F4B72A711F}"/>
              </a:ext>
            </a:extLst>
          </p:cNvPr>
          <p:cNvPicPr>
            <a:picLocks noChangeAspect="1"/>
          </p:cNvPicPr>
          <p:nvPr/>
        </p:nvPicPr>
        <p:blipFill>
          <a:blip r:embed="rId5"/>
          <a:stretch>
            <a:fillRect/>
          </a:stretch>
        </p:blipFill>
        <p:spPr>
          <a:xfrm>
            <a:off x="8042476" y="2208181"/>
            <a:ext cx="3747304" cy="2306033"/>
          </a:xfrm>
          <a:prstGeom prst="rect">
            <a:avLst/>
          </a:prstGeom>
        </p:spPr>
      </p:pic>
      <p:sp>
        <p:nvSpPr>
          <p:cNvPr id="8" name="Rectangle 7">
            <a:extLst>
              <a:ext uri="{FF2B5EF4-FFF2-40B4-BE49-F238E27FC236}">
                <a16:creationId xmlns:a16="http://schemas.microsoft.com/office/drawing/2014/main" id="{2D7716FE-3B56-39E8-4187-21D91727CED2}"/>
              </a:ext>
            </a:extLst>
          </p:cNvPr>
          <p:cNvSpPr/>
          <p:nvPr/>
        </p:nvSpPr>
        <p:spPr>
          <a:xfrm>
            <a:off x="402220" y="4514214"/>
            <a:ext cx="3747304" cy="68860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MOROCCO - AL OUMRANE </a:t>
            </a:r>
            <a:endParaRPr lang="en-GB" sz="2000" b="1" dirty="0"/>
          </a:p>
        </p:txBody>
      </p:sp>
      <p:sp>
        <p:nvSpPr>
          <p:cNvPr id="9" name="Rectangle 8">
            <a:extLst>
              <a:ext uri="{FF2B5EF4-FFF2-40B4-BE49-F238E27FC236}">
                <a16:creationId xmlns:a16="http://schemas.microsoft.com/office/drawing/2014/main" id="{D54C1CBA-40C4-08FC-04F2-739311F6DEFC}"/>
              </a:ext>
            </a:extLst>
          </p:cNvPr>
          <p:cNvSpPr/>
          <p:nvPr/>
        </p:nvSpPr>
        <p:spPr>
          <a:xfrm>
            <a:off x="4301924" y="4514214"/>
            <a:ext cx="3588152" cy="68860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EGYPT – SHA  </a:t>
            </a:r>
            <a:endParaRPr lang="en-GB" sz="2000" b="1" dirty="0"/>
          </a:p>
        </p:txBody>
      </p:sp>
      <p:sp>
        <p:nvSpPr>
          <p:cNvPr id="10" name="Rectangle 9">
            <a:extLst>
              <a:ext uri="{FF2B5EF4-FFF2-40B4-BE49-F238E27FC236}">
                <a16:creationId xmlns:a16="http://schemas.microsoft.com/office/drawing/2014/main" id="{C9F24692-380E-2C5D-9589-5411A5B55FDC}"/>
              </a:ext>
            </a:extLst>
          </p:cNvPr>
          <p:cNvSpPr/>
          <p:nvPr/>
        </p:nvSpPr>
        <p:spPr>
          <a:xfrm>
            <a:off x="8042476" y="4514214"/>
            <a:ext cx="3747304" cy="68860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TANZANIA - NHC </a:t>
            </a:r>
            <a:endParaRPr lang="en-GB" sz="2000" b="1" dirty="0"/>
          </a:p>
        </p:txBody>
      </p:sp>
      <p:sp>
        <p:nvSpPr>
          <p:cNvPr id="11" name="Slide Number Placeholder 10">
            <a:extLst>
              <a:ext uri="{FF2B5EF4-FFF2-40B4-BE49-F238E27FC236}">
                <a16:creationId xmlns:a16="http://schemas.microsoft.com/office/drawing/2014/main" id="{C767C6CF-9E8B-CFC4-039B-443AFAE76322}"/>
              </a:ext>
            </a:extLst>
          </p:cNvPr>
          <p:cNvSpPr>
            <a:spLocks noGrp="1"/>
          </p:cNvSpPr>
          <p:nvPr>
            <p:ph type="sldNum" sz="quarter" idx="12"/>
          </p:nvPr>
        </p:nvSpPr>
        <p:spPr/>
        <p:txBody>
          <a:bodyPr/>
          <a:lstStyle/>
          <a:p>
            <a:fld id="{710F9CF0-D3D6-468B-9DAB-8828F52B4B9C}" type="slidenum">
              <a:rPr lang="en-US" smtClean="0"/>
              <a:t>7</a:t>
            </a:fld>
            <a:endParaRPr lang="en-US" dirty="0"/>
          </a:p>
        </p:txBody>
      </p:sp>
    </p:spTree>
    <p:extLst>
      <p:ext uri="{BB962C8B-B14F-4D97-AF65-F5344CB8AC3E}">
        <p14:creationId xmlns:p14="http://schemas.microsoft.com/office/powerpoint/2010/main" val="341588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289092" y="226451"/>
            <a:ext cx="1743965" cy="1825714"/>
          </a:xfrm>
          <a:prstGeom prst="rect">
            <a:avLst/>
          </a:prstGeom>
        </p:spPr>
      </p:pic>
      <p:pic>
        <p:nvPicPr>
          <p:cNvPr id="2" name="Picture 1">
            <a:extLst>
              <a:ext uri="{FF2B5EF4-FFF2-40B4-BE49-F238E27FC236}">
                <a16:creationId xmlns:a16="http://schemas.microsoft.com/office/drawing/2014/main" id="{21CA2905-6EA2-2147-0152-972197FC8CF3}"/>
              </a:ext>
            </a:extLst>
          </p:cNvPr>
          <p:cNvPicPr>
            <a:picLocks noChangeAspect="1"/>
          </p:cNvPicPr>
          <p:nvPr/>
        </p:nvPicPr>
        <p:blipFill>
          <a:blip r:embed="rId3"/>
          <a:stretch>
            <a:fillRect/>
          </a:stretch>
        </p:blipFill>
        <p:spPr>
          <a:xfrm>
            <a:off x="2635443" y="1506230"/>
            <a:ext cx="6447049" cy="3737103"/>
          </a:xfrm>
          <a:prstGeom prst="rect">
            <a:avLst/>
          </a:prstGeom>
        </p:spPr>
      </p:pic>
      <p:sp>
        <p:nvSpPr>
          <p:cNvPr id="4" name="Slide Number Placeholder 3">
            <a:extLst>
              <a:ext uri="{FF2B5EF4-FFF2-40B4-BE49-F238E27FC236}">
                <a16:creationId xmlns:a16="http://schemas.microsoft.com/office/drawing/2014/main" id="{423F1E7F-3EA9-ED59-C14B-913AED7225FB}"/>
              </a:ext>
            </a:extLst>
          </p:cNvPr>
          <p:cNvSpPr>
            <a:spLocks noGrp="1"/>
          </p:cNvSpPr>
          <p:nvPr>
            <p:ph type="sldNum" sz="quarter" idx="12"/>
          </p:nvPr>
        </p:nvSpPr>
        <p:spPr/>
        <p:txBody>
          <a:bodyPr/>
          <a:lstStyle/>
          <a:p>
            <a:fld id="{710F9CF0-D3D6-468B-9DAB-8828F52B4B9C}" type="slidenum">
              <a:rPr lang="en-US" smtClean="0"/>
              <a:t>8</a:t>
            </a:fld>
            <a:endParaRPr lang="en-US" dirty="0"/>
          </a:p>
        </p:txBody>
      </p:sp>
    </p:spTree>
    <p:extLst>
      <p:ext uri="{BB962C8B-B14F-4D97-AF65-F5344CB8AC3E}">
        <p14:creationId xmlns:p14="http://schemas.microsoft.com/office/powerpoint/2010/main" val="140193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9F2DE-7E26-BAF7-B7D9-BB6267302644}"/>
              </a:ext>
            </a:extLst>
          </p:cNvPr>
          <p:cNvSpPr/>
          <p:nvPr/>
        </p:nvSpPr>
        <p:spPr>
          <a:xfrm>
            <a:off x="0" y="1675237"/>
            <a:ext cx="12192000" cy="5182763"/>
          </a:xfrm>
          <a:prstGeom prst="rect">
            <a:avLst/>
          </a:prstGeom>
          <a:solidFill>
            <a:schemeClr val="accent2">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A48FA392-B7BD-077A-002C-FE4E74FBB0A5}"/>
              </a:ext>
            </a:extLst>
          </p:cNvPr>
          <p:cNvPicPr>
            <a:picLocks noChangeAspect="1"/>
          </p:cNvPicPr>
          <p:nvPr/>
        </p:nvPicPr>
        <p:blipFill rotWithShape="1">
          <a:blip r:embed="rId2">
            <a:extLst>
              <a:ext uri="{28A0092B-C50C-407E-A947-70E740481C1C}">
                <a14:useLocalDpi xmlns:a14="http://schemas.microsoft.com/office/drawing/2010/main" val="0"/>
              </a:ext>
            </a:extLst>
          </a:blip>
          <a:srcRect l="32429" t="7904" r="31000" b="41048"/>
          <a:stretch/>
        </p:blipFill>
        <p:spPr>
          <a:xfrm>
            <a:off x="10526070" y="65699"/>
            <a:ext cx="1537467" cy="1609537"/>
          </a:xfrm>
          <a:prstGeom prst="rect">
            <a:avLst/>
          </a:prstGeom>
        </p:spPr>
      </p:pic>
      <p:sp>
        <p:nvSpPr>
          <p:cNvPr id="3" name="TextBox 2">
            <a:extLst>
              <a:ext uri="{FF2B5EF4-FFF2-40B4-BE49-F238E27FC236}">
                <a16:creationId xmlns:a16="http://schemas.microsoft.com/office/drawing/2014/main" id="{2AE8A8B7-FBCE-4DC0-FD80-FA9AAFF7282C}"/>
              </a:ext>
            </a:extLst>
          </p:cNvPr>
          <p:cNvSpPr txBox="1"/>
          <p:nvPr/>
        </p:nvSpPr>
        <p:spPr>
          <a:xfrm>
            <a:off x="592915" y="944597"/>
            <a:ext cx="9130040" cy="707886"/>
          </a:xfrm>
          <a:prstGeom prst="rect">
            <a:avLst/>
          </a:prstGeom>
          <a:noFill/>
        </p:spPr>
        <p:txBody>
          <a:bodyPr wrap="square" rtlCol="0">
            <a:spAutoFit/>
          </a:bodyPr>
          <a:lstStyle/>
          <a:p>
            <a:r>
              <a:rPr lang="en-US" sz="4000" b="1" dirty="0">
                <a:solidFill>
                  <a:schemeClr val="accent2">
                    <a:lumMod val="75000"/>
                  </a:schemeClr>
                </a:solidFill>
              </a:rPr>
              <a:t>Review Establishment Instruments </a:t>
            </a:r>
            <a:endParaRPr lang="en-GB" sz="4000" b="1" dirty="0">
              <a:solidFill>
                <a:schemeClr val="accent2">
                  <a:lumMod val="75000"/>
                </a:schemeClr>
              </a:solidFill>
            </a:endParaRPr>
          </a:p>
        </p:txBody>
      </p:sp>
      <p:sp>
        <p:nvSpPr>
          <p:cNvPr id="2" name="TextBox 1">
            <a:extLst>
              <a:ext uri="{FF2B5EF4-FFF2-40B4-BE49-F238E27FC236}">
                <a16:creationId xmlns:a16="http://schemas.microsoft.com/office/drawing/2014/main" id="{F20F2329-309A-B3FD-C55D-EB52B9698AFD}"/>
              </a:ext>
            </a:extLst>
          </p:cNvPr>
          <p:cNvSpPr txBox="1"/>
          <p:nvPr/>
        </p:nvSpPr>
        <p:spPr>
          <a:xfrm>
            <a:off x="544010" y="2100805"/>
            <a:ext cx="10266744" cy="4185761"/>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rPr>
              <a:t>With respect to the key Publicly Owned Housing Institutions (FMBN, FHA, FHFL, Housing Corps) and NMRC, the establishing instruments and articles should be reviewed to remove existing barriers to change. </a:t>
            </a:r>
          </a:p>
          <a:p>
            <a:pPr marL="342900" indent="-34290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For instance, FMBN, FHA and Housing Corporations should be allowed to access the capital market once they have the capacity to do so. This includes issuing bonds, promoting alternative vehicles like REITS.</a:t>
            </a:r>
          </a:p>
          <a:p>
            <a:pPr marL="342900" indent="-342900">
              <a:buFont typeface="Wingdings" panose="05000000000000000000" pitchFamily="2" charset="2"/>
              <a:buChar char="§"/>
            </a:pPr>
            <a:endParaRPr lang="en-US" sz="1000" b="1" dirty="0">
              <a:solidFill>
                <a:schemeClr val="bg1"/>
              </a:solidFill>
            </a:endParaRPr>
          </a:p>
          <a:p>
            <a:pPr marL="342900" indent="-342900">
              <a:buFont typeface="Wingdings" panose="05000000000000000000" pitchFamily="2" charset="2"/>
              <a:buChar char="§"/>
            </a:pPr>
            <a:r>
              <a:rPr lang="en-US" sz="2000" b="1" dirty="0">
                <a:solidFill>
                  <a:schemeClr val="bg1"/>
                </a:solidFill>
              </a:rPr>
              <a:t>One of the largest consulting firms in the world today is Surbana Jurong working in many African, Asia, Latin American countries on large projects. Surbana Jurong was originally the in-house technical team of HDB – The Singaporean Housing  Development Board. SMEC has annual turnover of US$2bn.</a:t>
            </a:r>
          </a:p>
          <a:p>
            <a:pPr marL="342900" indent="-342900">
              <a:buFont typeface="Wingdings" panose="05000000000000000000" pitchFamily="2" charset="2"/>
              <a:buChar char="§"/>
            </a:pPr>
            <a:endParaRPr lang="en-US" sz="800" b="1" dirty="0">
              <a:solidFill>
                <a:schemeClr val="bg1"/>
              </a:solidFill>
            </a:endParaRPr>
          </a:p>
          <a:p>
            <a:pPr marL="342900" indent="-342900">
              <a:buFont typeface="Wingdings" panose="05000000000000000000" pitchFamily="2" charset="2"/>
              <a:buChar char="§"/>
            </a:pPr>
            <a:r>
              <a:rPr lang="en-US" sz="2000" b="1" dirty="0">
                <a:solidFill>
                  <a:schemeClr val="bg1"/>
                </a:solidFill>
              </a:rPr>
              <a:t>Investment in Housing Related activities including MMC Factories etc.</a:t>
            </a:r>
          </a:p>
          <a:p>
            <a:endParaRPr lang="en-US" dirty="0"/>
          </a:p>
        </p:txBody>
      </p:sp>
      <p:sp>
        <p:nvSpPr>
          <p:cNvPr id="6" name="Slide Number Placeholder 5">
            <a:extLst>
              <a:ext uri="{FF2B5EF4-FFF2-40B4-BE49-F238E27FC236}">
                <a16:creationId xmlns:a16="http://schemas.microsoft.com/office/drawing/2014/main" id="{815D6368-B2EF-D338-7A34-A5274BDD9D03}"/>
              </a:ext>
            </a:extLst>
          </p:cNvPr>
          <p:cNvSpPr>
            <a:spLocks noGrp="1"/>
          </p:cNvSpPr>
          <p:nvPr>
            <p:ph type="sldNum" sz="quarter" idx="12"/>
          </p:nvPr>
        </p:nvSpPr>
        <p:spPr/>
        <p:txBody>
          <a:bodyPr/>
          <a:lstStyle/>
          <a:p>
            <a:fld id="{710F9CF0-D3D6-468B-9DAB-8828F52B4B9C}" type="slidenum">
              <a:rPr lang="en-US" smtClean="0"/>
              <a:t>9</a:t>
            </a:fld>
            <a:endParaRPr lang="en-US" dirty="0"/>
          </a:p>
        </p:txBody>
      </p:sp>
    </p:spTree>
    <p:extLst>
      <p:ext uri="{BB962C8B-B14F-4D97-AF65-F5344CB8AC3E}">
        <p14:creationId xmlns:p14="http://schemas.microsoft.com/office/powerpoint/2010/main" val="309157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895</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Femi Adewole</dc:creator>
  <cp:lastModifiedBy>Femi Adewole</cp:lastModifiedBy>
  <cp:revision>7</cp:revision>
  <cp:lastPrinted>2022-11-08T07:30:02Z</cp:lastPrinted>
  <dcterms:created xsi:type="dcterms:W3CDTF">2022-11-07T19:23:00Z</dcterms:created>
  <dcterms:modified xsi:type="dcterms:W3CDTF">2023-11-27T16:44:11Z</dcterms:modified>
</cp:coreProperties>
</file>